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700" r:id="rId2"/>
  </p:sldMasterIdLst>
  <p:sldIdLst>
    <p:sldId id="28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Lst>
  <p:sldSz cx="10080625" cy="5670550"/>
  <p:notesSz cx="7559675" cy="10691813"/>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84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43"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44"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46"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47"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48"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49"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51" name="PlaceHolder 2"/>
          <p:cNvSpPr>
            <a:spLocks noGrp="1"/>
          </p:cNvSpPr>
          <p:nvPr>
            <p:ph/>
          </p:nvPr>
        </p:nvSpPr>
        <p:spPr>
          <a:xfrm>
            <a:off x="504000" y="132660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152" name="PlaceHolder 3"/>
          <p:cNvSpPr>
            <a:spLocks noGrp="1"/>
          </p:cNvSpPr>
          <p:nvPr>
            <p:ph/>
          </p:nvPr>
        </p:nvSpPr>
        <p:spPr>
          <a:xfrm>
            <a:off x="3571560" y="132660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153" name="PlaceHolder 4"/>
          <p:cNvSpPr>
            <a:spLocks noGrp="1"/>
          </p:cNvSpPr>
          <p:nvPr>
            <p:ph/>
          </p:nvPr>
        </p:nvSpPr>
        <p:spPr>
          <a:xfrm>
            <a:off x="6639120" y="132660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154" name="PlaceHolder 5"/>
          <p:cNvSpPr>
            <a:spLocks noGrp="1"/>
          </p:cNvSpPr>
          <p:nvPr>
            <p:ph/>
          </p:nvPr>
        </p:nvSpPr>
        <p:spPr>
          <a:xfrm>
            <a:off x="504000" y="304452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155" name="PlaceHolder 6"/>
          <p:cNvSpPr>
            <a:spLocks noGrp="1"/>
          </p:cNvSpPr>
          <p:nvPr>
            <p:ph/>
          </p:nvPr>
        </p:nvSpPr>
        <p:spPr>
          <a:xfrm>
            <a:off x="3571560" y="304452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156" name="PlaceHolder 7"/>
          <p:cNvSpPr>
            <a:spLocks noGrp="1"/>
          </p:cNvSpPr>
          <p:nvPr>
            <p:ph/>
          </p:nvPr>
        </p:nvSpPr>
        <p:spPr>
          <a:xfrm>
            <a:off x="6639120" y="304452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17"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19"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21"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2"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504000" y="226080"/>
            <a:ext cx="9072000" cy="438840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26"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7"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8"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22" name="PlaceHolder 2"/>
          <p:cNvSpPr>
            <a:spLocks noGrp="1"/>
          </p:cNvSpPr>
          <p:nvPr>
            <p:ph type="subTitle"/>
          </p:nvPr>
        </p:nvSpPr>
        <p:spPr>
          <a:xfrm>
            <a:off x="504000" y="1326600"/>
            <a:ext cx="9072000" cy="328860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30"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31"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32"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34"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35"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36"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38" name="PlaceHolder 2"/>
          <p:cNvSpPr>
            <a:spLocks noGrp="1"/>
          </p:cNvSpPr>
          <p:nvPr>
            <p:ph/>
          </p:nvPr>
        </p:nvSpPr>
        <p:spPr>
          <a:xfrm>
            <a:off x="504000" y="1326600"/>
            <a:ext cx="907200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39" name="PlaceHolder 3"/>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41"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42"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43"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44" name="PlaceHolder 5"/>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46" name="PlaceHolder 2"/>
          <p:cNvSpPr>
            <a:spLocks noGrp="1"/>
          </p:cNvSpPr>
          <p:nvPr>
            <p:ph/>
          </p:nvPr>
        </p:nvSpPr>
        <p:spPr>
          <a:xfrm>
            <a:off x="504000" y="132660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247" name="PlaceHolder 3"/>
          <p:cNvSpPr>
            <a:spLocks noGrp="1"/>
          </p:cNvSpPr>
          <p:nvPr>
            <p:ph/>
          </p:nvPr>
        </p:nvSpPr>
        <p:spPr>
          <a:xfrm>
            <a:off x="3571560" y="132660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248" name="PlaceHolder 4"/>
          <p:cNvSpPr>
            <a:spLocks noGrp="1"/>
          </p:cNvSpPr>
          <p:nvPr>
            <p:ph/>
          </p:nvPr>
        </p:nvSpPr>
        <p:spPr>
          <a:xfrm>
            <a:off x="6639120" y="132660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249" name="PlaceHolder 5"/>
          <p:cNvSpPr>
            <a:spLocks noGrp="1"/>
          </p:cNvSpPr>
          <p:nvPr>
            <p:ph/>
          </p:nvPr>
        </p:nvSpPr>
        <p:spPr>
          <a:xfrm>
            <a:off x="504000" y="304452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250" name="PlaceHolder 6"/>
          <p:cNvSpPr>
            <a:spLocks noGrp="1"/>
          </p:cNvSpPr>
          <p:nvPr>
            <p:ph/>
          </p:nvPr>
        </p:nvSpPr>
        <p:spPr>
          <a:xfrm>
            <a:off x="3571560" y="304452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
        <p:nvSpPr>
          <p:cNvPr id="251" name="PlaceHolder 7"/>
          <p:cNvSpPr>
            <a:spLocks noGrp="1"/>
          </p:cNvSpPr>
          <p:nvPr>
            <p:ph/>
          </p:nvPr>
        </p:nvSpPr>
        <p:spPr>
          <a:xfrm>
            <a:off x="6639120" y="3044520"/>
            <a:ext cx="2921040" cy="1568520"/>
          </a:xfrm>
          <a:prstGeom prst="rect">
            <a:avLst/>
          </a:prstGeom>
          <a:noFill/>
          <a:ln w="0">
            <a:noFill/>
          </a:ln>
        </p:spPr>
        <p:txBody>
          <a:bodyPr lIns="0" tIns="0" rIns="0" bIns="0" anchor="t">
            <a:normAutofit fontScale="82000"/>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24" name="PlaceHolder 2"/>
          <p:cNvSpPr>
            <a:spLocks noGrp="1"/>
          </p:cNvSpPr>
          <p:nvPr>
            <p:ph/>
          </p:nvPr>
        </p:nvSpPr>
        <p:spPr>
          <a:xfrm>
            <a:off x="504000" y="1326600"/>
            <a:ext cx="9072000" cy="328860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26"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7"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504000" y="226080"/>
            <a:ext cx="9072000" cy="438840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31"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2" name="PlaceHolder 3"/>
          <p:cNvSpPr>
            <a:spLocks noGrp="1"/>
          </p:cNvSpPr>
          <p:nvPr>
            <p:ph/>
          </p:nvPr>
        </p:nvSpPr>
        <p:spPr>
          <a:xfrm>
            <a:off x="515268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3" name="PlaceHolder 4"/>
          <p:cNvSpPr>
            <a:spLocks noGrp="1"/>
          </p:cNvSpPr>
          <p:nvPr>
            <p:ph/>
          </p:nvPr>
        </p:nvSpPr>
        <p:spPr>
          <a:xfrm>
            <a:off x="50400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35" name="PlaceHolder 2"/>
          <p:cNvSpPr>
            <a:spLocks noGrp="1"/>
          </p:cNvSpPr>
          <p:nvPr>
            <p:ph/>
          </p:nvPr>
        </p:nvSpPr>
        <p:spPr>
          <a:xfrm>
            <a:off x="504000" y="1326600"/>
            <a:ext cx="4426920" cy="328860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6"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7" name="PlaceHolder 4"/>
          <p:cNvSpPr>
            <a:spLocks noGrp="1"/>
          </p:cNvSpPr>
          <p:nvPr>
            <p:ph/>
          </p:nvPr>
        </p:nvSpPr>
        <p:spPr>
          <a:xfrm>
            <a:off x="5152680" y="304452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74160"/>
            <a:ext cx="907200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39" name="PlaceHolder 2"/>
          <p:cNvSpPr>
            <a:spLocks noGrp="1"/>
          </p:cNvSpPr>
          <p:nvPr>
            <p:ph/>
          </p:nvPr>
        </p:nvSpPr>
        <p:spPr>
          <a:xfrm>
            <a:off x="50400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40" name="PlaceHolder 3"/>
          <p:cNvSpPr>
            <a:spLocks noGrp="1"/>
          </p:cNvSpPr>
          <p:nvPr>
            <p:ph/>
          </p:nvPr>
        </p:nvSpPr>
        <p:spPr>
          <a:xfrm>
            <a:off x="5152680" y="1326600"/>
            <a:ext cx="4426920" cy="156852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41" name="PlaceHolder 4"/>
          <p:cNvSpPr>
            <a:spLocks noGrp="1"/>
          </p:cNvSpPr>
          <p:nvPr>
            <p:ph/>
          </p:nvPr>
        </p:nvSpPr>
        <p:spPr>
          <a:xfrm>
            <a:off x="504000" y="3044520"/>
            <a:ext cx="9072000" cy="1568520"/>
          </a:xfrm>
          <a:prstGeom prst="rect">
            <a:avLst/>
          </a:prstGeom>
          <a:noFill/>
          <a:ln w="0">
            <a:noFill/>
          </a:ln>
        </p:spPr>
        <p:txBody>
          <a:bodyPr lIns="0" tIns="0" rIns="0" bIns="0" anchor="t">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Прямоугольник 114"/>
          <p:cNvSpPr/>
          <p:nvPr/>
        </p:nvSpPr>
        <p:spPr>
          <a:xfrm>
            <a:off x="0" y="0"/>
            <a:ext cx="10078920" cy="5668560"/>
          </a:xfrm>
          <a:prstGeom prst="rect">
            <a:avLst/>
          </a:prstGeom>
          <a:solidFill>
            <a:srgbClr val="666666"/>
          </a:solidFill>
          <a:ln w="0">
            <a:noFill/>
          </a:ln>
        </p:spPr>
        <p:style>
          <a:lnRef idx="0">
            <a:scrgbClr r="0" g="0" b="0"/>
          </a:lnRef>
          <a:fillRef idx="0">
            <a:scrgbClr r="0" g="0" b="0"/>
          </a:fillRef>
          <a:effectRef idx="0">
            <a:scrgbClr r="0" g="0" b="0"/>
          </a:effectRef>
          <a:fontRef idx="minor"/>
        </p:style>
      </p:sp>
      <p:sp>
        <p:nvSpPr>
          <p:cNvPr id="116" name="Прямоугольник 115"/>
          <p:cNvSpPr/>
          <p:nvPr/>
        </p:nvSpPr>
        <p:spPr>
          <a:xfrm>
            <a:off x="270000" y="180000"/>
            <a:ext cx="9538920" cy="485892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117" name="Прямоугольник 116"/>
          <p:cNvSpPr/>
          <p:nvPr/>
        </p:nvSpPr>
        <p:spPr>
          <a:xfrm>
            <a:off x="7920000" y="90000"/>
            <a:ext cx="898920" cy="1168920"/>
          </a:xfrm>
          <a:prstGeom prst="rect">
            <a:avLst/>
          </a:prstGeom>
          <a:solidFill>
            <a:srgbClr val="7D8AE7"/>
          </a:solidFill>
          <a:ln w="10800">
            <a:solidFill>
              <a:srgbClr val="3F52D9"/>
            </a:solidFill>
            <a:round/>
          </a:ln>
          <a:effectLst>
            <a:outerShdw dist="30547" dir="2700000" rotWithShape="0">
              <a:srgbClr val="C1C7F4"/>
            </a:outerShdw>
          </a:effectLst>
        </p:spPr>
        <p:style>
          <a:lnRef idx="0">
            <a:scrgbClr r="0" g="0" b="0"/>
          </a:lnRef>
          <a:fillRef idx="0">
            <a:scrgbClr r="0" g="0" b="0"/>
          </a:fillRef>
          <a:effectRef idx="0">
            <a:scrgbClr r="0" g="0" b="0"/>
          </a:effectRef>
          <a:fontRef idx="minor"/>
        </p:style>
      </p:sp>
      <p:sp>
        <p:nvSpPr>
          <p:cNvPr id="118" name="Прямоугольник 117"/>
          <p:cNvSpPr/>
          <p:nvPr/>
        </p:nvSpPr>
        <p:spPr>
          <a:xfrm>
            <a:off x="90000" y="450000"/>
            <a:ext cx="9088920" cy="628920"/>
          </a:xfrm>
          <a:prstGeom prst="rect">
            <a:avLst/>
          </a:prstGeom>
          <a:solidFill>
            <a:srgbClr val="B5E77D"/>
          </a:solidFill>
          <a:ln w="10800">
            <a:solidFill>
              <a:srgbClr val="91D93F"/>
            </a:solidFill>
            <a:round/>
          </a:ln>
          <a:effectLst>
            <a:outerShdw dist="30547" dir="2700000" rotWithShape="0">
              <a:srgbClr val="DCF1C1"/>
            </a:outerShdw>
          </a:effectLst>
        </p:spPr>
        <p:style>
          <a:lnRef idx="0">
            <a:scrgbClr r="0" g="0" b="0"/>
          </a:lnRef>
          <a:fillRef idx="0">
            <a:scrgbClr r="0" g="0" b="0"/>
          </a:fillRef>
          <a:effectRef idx="0">
            <a:scrgbClr r="0" g="0" b="0"/>
          </a:effectRef>
          <a:fontRef idx="minor"/>
        </p:style>
      </p:sp>
      <p:sp>
        <p:nvSpPr>
          <p:cNvPr id="119" name="PlaceHolder 1"/>
          <p:cNvSpPr>
            <a:spLocks noGrp="1"/>
          </p:cNvSpPr>
          <p:nvPr>
            <p:ph type="title"/>
          </p:nvPr>
        </p:nvSpPr>
        <p:spPr>
          <a:xfrm>
            <a:off x="504000" y="226080"/>
            <a:ext cx="9072000" cy="94644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120"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PlaceHolder 1"/>
          <p:cNvSpPr>
            <a:spLocks noGrp="1"/>
          </p:cNvSpPr>
          <p:nvPr>
            <p:ph type="title"/>
          </p:nvPr>
        </p:nvSpPr>
        <p:spPr>
          <a:xfrm>
            <a:off x="504000" y="226080"/>
            <a:ext cx="9072000" cy="94644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215" name="PlaceHolder 2"/>
          <p:cNvSpPr>
            <a:spLocks noGrp="1"/>
          </p:cNvSpPr>
          <p:nvPr>
            <p:ph type="body"/>
          </p:nvPr>
        </p:nvSpPr>
        <p:spPr>
          <a:xfrm>
            <a:off x="504000" y="1326600"/>
            <a:ext cx="9072000" cy="3288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244A4A-6B87-4A8E-9C50-4B4EDEC1700F}"/>
              </a:ext>
            </a:extLst>
          </p:cNvPr>
          <p:cNvSpPr>
            <a:spLocks noGrp="1"/>
          </p:cNvSpPr>
          <p:nvPr>
            <p:ph type="title"/>
          </p:nvPr>
        </p:nvSpPr>
        <p:spPr>
          <a:xfrm>
            <a:off x="390437" y="1678804"/>
            <a:ext cx="9072000" cy="1250280"/>
          </a:xfrm>
        </p:spPr>
        <p:txBody>
          <a:bodyPr/>
          <a:lstStyle/>
          <a:p>
            <a:pPr algn="ctr"/>
            <a:r>
              <a:rPr lang="kk-KZ" sz="4000" dirty="0"/>
              <a:t>Лекция 2 Анализ существующих угроз в операционных системах</a:t>
            </a:r>
            <a:endParaRPr lang="LID4096" sz="4000" dirty="0"/>
          </a:p>
        </p:txBody>
      </p:sp>
      <p:sp>
        <p:nvSpPr>
          <p:cNvPr id="3" name="Подзаголовок 2">
            <a:extLst>
              <a:ext uri="{FF2B5EF4-FFF2-40B4-BE49-F238E27FC236}">
                <a16:creationId xmlns:a16="http://schemas.microsoft.com/office/drawing/2014/main" id="{FE76C268-1F28-4A90-9158-8275583A7E77}"/>
              </a:ext>
            </a:extLst>
          </p:cNvPr>
          <p:cNvSpPr>
            <a:spLocks noGrp="1"/>
          </p:cNvSpPr>
          <p:nvPr>
            <p:ph type="subTitle"/>
          </p:nvPr>
        </p:nvSpPr>
        <p:spPr>
          <a:xfrm>
            <a:off x="588846" y="3654228"/>
            <a:ext cx="8902931" cy="1250280"/>
          </a:xfrm>
        </p:spPr>
        <p:txBody>
          <a:bodyPr/>
          <a:lstStyle/>
          <a:p>
            <a:pPr marL="0" indent="0" algn="r">
              <a:buNone/>
            </a:pPr>
            <a:r>
              <a:rPr lang="en-US" sz="2800" dirty="0">
                <a:solidFill>
                  <a:srgbClr val="0070C0"/>
                </a:solidFill>
              </a:rPr>
              <a:t>PhD, </a:t>
            </a:r>
            <a:r>
              <a:rPr lang="kk-KZ" sz="2800" dirty="0">
                <a:solidFill>
                  <a:srgbClr val="0070C0"/>
                </a:solidFill>
              </a:rPr>
              <a:t>кафедра информационные системы</a:t>
            </a:r>
          </a:p>
          <a:p>
            <a:pPr marL="0" indent="0" algn="r">
              <a:buNone/>
            </a:pPr>
            <a:r>
              <a:rPr lang="kk-KZ" sz="2800" dirty="0">
                <a:solidFill>
                  <a:srgbClr val="00B050"/>
                </a:solidFill>
              </a:rPr>
              <a:t>Карюкин В</a:t>
            </a:r>
            <a:r>
              <a:rPr lang="ru-RU" sz="2800" dirty="0">
                <a:solidFill>
                  <a:srgbClr val="00B050"/>
                </a:solidFill>
              </a:rPr>
              <a:t>.И.</a:t>
            </a:r>
          </a:p>
        </p:txBody>
      </p:sp>
    </p:spTree>
    <p:extLst>
      <p:ext uri="{BB962C8B-B14F-4D97-AF65-F5344CB8AC3E}">
        <p14:creationId xmlns:p14="http://schemas.microsoft.com/office/powerpoint/2010/main" val="74831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pic>
        <p:nvPicPr>
          <p:cNvPr id="286" name="Рисунок 285"/>
          <p:cNvPicPr/>
          <p:nvPr/>
        </p:nvPicPr>
        <p:blipFill>
          <a:blip r:embed="rId2"/>
          <a:stretch/>
        </p:blipFill>
        <p:spPr>
          <a:xfrm>
            <a:off x="273960" y="1144080"/>
            <a:ext cx="9624960" cy="35348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88" name="Прямоугольник 287"/>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0" i="1" u="sng" strike="noStrike" spc="-1">
                <a:solidFill>
                  <a:srgbClr val="000000"/>
                </a:solidFill>
                <a:uFillTx/>
                <a:latin typeface="Times New Roman"/>
                <a:ea typeface="DejaVu Sans"/>
              </a:rPr>
              <a:t>	</a:t>
            </a:r>
            <a:r>
              <a:rPr lang="ru-RU" sz="2600" b="1" i="1" u="sng" strike="noStrike" spc="-1">
                <a:solidFill>
                  <a:srgbClr val="000000"/>
                </a:solidFill>
                <a:uFillTx/>
                <a:latin typeface="Times New Roman"/>
                <a:ea typeface="DejaVu Sans"/>
              </a:rPr>
              <a:t>Кража ключевой информации.</a:t>
            </a:r>
            <a:r>
              <a:rPr lang="ru-RU" sz="2600" b="0" strike="noStrike" spc="-1">
                <a:solidFill>
                  <a:srgbClr val="000000"/>
                </a:solidFill>
                <a:latin typeface="Times New Roman"/>
                <a:ea typeface="DejaVu Sans"/>
              </a:rPr>
              <a:t> Злоумышленник может следить за паролем, введенным пользователем, или восстанавливать введенный пароль, перемещая руки по клавиатуре. Можно просто украсть.</a:t>
            </a:r>
            <a:endParaRPr lang="ru-RU" sz="2600" b="0" strike="noStrike" spc="-1">
              <a:latin typeface="Arial"/>
            </a:endParaRPr>
          </a:p>
        </p:txBody>
      </p:sp>
      <p:pic>
        <p:nvPicPr>
          <p:cNvPr id="289" name="Рисунок 288"/>
          <p:cNvPicPr/>
          <p:nvPr/>
        </p:nvPicPr>
        <p:blipFill>
          <a:blip r:embed="rId2"/>
          <a:stretch/>
        </p:blipFill>
        <p:spPr>
          <a:xfrm>
            <a:off x="7475040" y="2700000"/>
            <a:ext cx="2243880" cy="218088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91" name="Прямоугольник 290"/>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endParaRPr lang="ru-RU" sz="2600" b="0" strike="noStrike" spc="-1">
              <a:latin typeface="Arial"/>
            </a:endParaRPr>
          </a:p>
        </p:txBody>
      </p:sp>
      <p:sp>
        <p:nvSpPr>
          <p:cNvPr id="292" name="Прямоугольник 291"/>
          <p:cNvSpPr/>
          <p:nvPr/>
        </p:nvSpPr>
        <p:spPr>
          <a:xfrm>
            <a:off x="183960" y="1080000"/>
            <a:ext cx="9715680" cy="706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1400" b="0" strike="noStrike" spc="-1">
                <a:latin typeface="Times New Roman"/>
              </a:rPr>
              <a:t>	</a:t>
            </a:r>
            <a:r>
              <a:rPr lang="ru-RU" sz="2000" b="1" strike="noStrike" spc="-1">
                <a:latin typeface="Times New Roman"/>
              </a:rPr>
              <a:t>Mimikatz</a:t>
            </a:r>
            <a:r>
              <a:rPr lang="ru-RU" sz="2000" b="0" strike="noStrike" spc="-1">
                <a:latin typeface="Times New Roman"/>
              </a:rPr>
              <a:t> — это приложение с открытым исходным кодом, которое позволяет пользователям просматривать и сохранять учетные данные аутентификации, такие как тикеты Kerberos. Бенджамин Делпи продолжает руководить разработкой Mimikatz, поэтому набор инструментов работает с текущей версией Windows и включает самые современные виды атак.</a:t>
            </a:r>
            <a:endParaRPr lang="ru-RU" sz="2000" b="0" strike="noStrike" spc="-1">
              <a:latin typeface="Arial"/>
            </a:endParaRPr>
          </a:p>
          <a:p>
            <a:pPr algn="just">
              <a:lnSpc>
                <a:spcPct val="100000"/>
              </a:lnSpc>
              <a:buNone/>
            </a:pPr>
            <a:endParaRPr lang="ru-RU" sz="2000" b="0" strike="noStrike" spc="-1">
              <a:latin typeface="Arial"/>
            </a:endParaRPr>
          </a:p>
          <a:p>
            <a:pPr algn="just">
              <a:lnSpc>
                <a:spcPct val="100000"/>
              </a:lnSpc>
              <a:buNone/>
            </a:pPr>
            <a:r>
              <a:rPr lang="ru-RU" sz="2000" b="0" strike="noStrike" spc="-1">
                <a:latin typeface="Times New Roman"/>
              </a:rPr>
              <a:t>	Злоумышленники обычно используют Mimikatz для кражи учетных данных и повышения привилегий: в большинстве случаев программное обеспечение для защиты конечных точек и антивирусные системы обнаруживают и удаляют его. И наоборот, специалисты по тестированию на проникновение используют Mimikatz для обнаружения и тестирования уязвимостей в ваших сетях, чтобы вы могли их исправить.</a:t>
            </a:r>
            <a:endParaRPr lang="ru-RU" sz="2000" b="0" strike="noStrike" spc="-1">
              <a:latin typeface="Arial"/>
            </a:endParaRPr>
          </a:p>
          <a:p>
            <a:pPr>
              <a:lnSpc>
                <a:spcPct val="100000"/>
              </a:lnSpc>
              <a:buNone/>
            </a:pPr>
            <a:endParaRPr lang="ru-RU" sz="20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94" name="Прямоугольник 293"/>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endParaRPr lang="ru-RU" sz="2600" b="0" strike="noStrike" spc="-1">
              <a:latin typeface="Arial"/>
            </a:endParaRPr>
          </a:p>
        </p:txBody>
      </p:sp>
      <p:pic>
        <p:nvPicPr>
          <p:cNvPr id="295" name="Рисунок 294"/>
          <p:cNvPicPr/>
          <p:nvPr/>
        </p:nvPicPr>
        <p:blipFill>
          <a:blip r:embed="rId2"/>
          <a:stretch/>
        </p:blipFill>
        <p:spPr>
          <a:xfrm>
            <a:off x="1578960" y="1716120"/>
            <a:ext cx="6942960" cy="27140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97" name="Прямоугольник 296"/>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0" i="1" u="sng" strike="noStrike" spc="-1">
                <a:solidFill>
                  <a:srgbClr val="000000"/>
                </a:solidFill>
                <a:uFillTx/>
                <a:latin typeface="Times New Roman"/>
                <a:ea typeface="DejaVu Sans"/>
              </a:rPr>
              <a:t>	</a:t>
            </a:r>
            <a:r>
              <a:rPr lang="ru-RU" sz="2600" b="1" i="1" u="sng" strike="noStrike" spc="-1">
                <a:solidFill>
                  <a:srgbClr val="000000"/>
                </a:solidFill>
                <a:uFillTx/>
                <a:latin typeface="Times New Roman"/>
                <a:ea typeface="DejaVu Sans"/>
              </a:rPr>
              <a:t>Сборка мусора.</a:t>
            </a:r>
            <a:r>
              <a:rPr lang="ru-RU" sz="2600" b="0" strike="noStrike" spc="-1">
                <a:solidFill>
                  <a:srgbClr val="000000"/>
                </a:solidFill>
                <a:latin typeface="Times New Roman"/>
                <a:ea typeface="DejaVu Sans"/>
              </a:rPr>
              <a:t> Во многих операционных системах информация, уничтоженная пользователем, не уничтожается физически, а помечается как уничтоженная (так называемый мусор). Злоумышленник восстанавливает эту информацию, просматривает и копирует интересующие его фрагменты.</a:t>
            </a:r>
            <a:endParaRPr lang="ru-RU" sz="2600" b="0" strike="noStrike" spc="-1">
              <a:latin typeface="Arial"/>
            </a:endParaRPr>
          </a:p>
        </p:txBody>
      </p:sp>
      <p:pic>
        <p:nvPicPr>
          <p:cNvPr id="298" name="Рисунок 297"/>
          <p:cNvPicPr/>
          <p:nvPr/>
        </p:nvPicPr>
        <p:blipFill>
          <a:blip r:embed="rId2"/>
          <a:stretch/>
        </p:blipFill>
        <p:spPr>
          <a:xfrm>
            <a:off x="3067560" y="3420000"/>
            <a:ext cx="3533400" cy="17661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300" name="Прямоугольник 299"/>
          <p:cNvSpPr/>
          <p:nvPr/>
        </p:nvSpPr>
        <p:spPr>
          <a:xfrm>
            <a:off x="360720" y="45072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1800" b="0" strike="noStrike" spc="-1">
                <a:solidFill>
                  <a:srgbClr val="000000"/>
                </a:solidFill>
                <a:latin typeface="Times New Roman"/>
                <a:ea typeface="DejaVu Sans"/>
              </a:rPr>
              <a:t>	</a:t>
            </a:r>
            <a:endParaRPr lang="ru-RU" sz="1800" b="0" strike="noStrike" spc="-1">
              <a:latin typeface="Arial"/>
            </a:endParaRPr>
          </a:p>
          <a:p>
            <a:pPr algn="just">
              <a:lnSpc>
                <a:spcPct val="100000"/>
              </a:lnSpc>
              <a:buNone/>
            </a:pPr>
            <a:endParaRPr lang="ru-RU" sz="1800" b="0" strike="noStrike" spc="-1">
              <a:latin typeface="Arial"/>
            </a:endParaRPr>
          </a:p>
          <a:p>
            <a:pPr algn="just">
              <a:lnSpc>
                <a:spcPct val="100000"/>
              </a:lnSpc>
              <a:buNone/>
            </a:pPr>
            <a:r>
              <a:rPr lang="ru-RU" sz="1800" b="1" strike="noStrike" spc="-1">
                <a:solidFill>
                  <a:srgbClr val="000000"/>
                </a:solidFill>
                <a:latin typeface="Times New Roman"/>
                <a:ea typeface="DejaVu Sans"/>
              </a:rPr>
              <a:t>Утилита dd – </a:t>
            </a:r>
            <a:r>
              <a:rPr lang="ru-RU" sz="1800" b="0" strike="noStrike" spc="-1">
                <a:solidFill>
                  <a:srgbClr val="000000"/>
                </a:solidFill>
                <a:latin typeface="Times New Roman"/>
                <a:ea typeface="DejaVu Sans"/>
              </a:rPr>
              <a:t>мощная программа, включенная по умолчанию во все основные дистрибутивы Linux. С ее помощью мы можем заполнить содержимое диска нулями или случайными данными.   </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В обоих случаях мы можем использовать данные, сгенерированные специальными файлами: /dev/zero и dev/urandom (или /dev/random) соответственно. Первый возвращает нули каждый раз, когда над ним выполняется операция чтения; второй возвращает случайные байты, используя генератор случайных чисел ядра Linux.</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Чтобы заполнить диск нулями, мы можем запустить:</a:t>
            </a:r>
            <a:endParaRPr lang="ru-RU" sz="1800" b="0" strike="noStrike" spc="-1">
              <a:latin typeface="Arial"/>
            </a:endParaRPr>
          </a:p>
          <a:p>
            <a:pPr algn="just">
              <a:lnSpc>
                <a:spcPct val="100000"/>
              </a:lnSpc>
              <a:buNone/>
            </a:pPr>
            <a:endParaRPr lang="ru-RU" sz="1800" b="0" strike="noStrike" spc="-1">
              <a:latin typeface="Arial"/>
            </a:endParaRPr>
          </a:p>
          <a:p>
            <a:pPr algn="just">
              <a:lnSpc>
                <a:spcPct val="100000"/>
              </a:lnSpc>
              <a:buNone/>
            </a:pPr>
            <a:r>
              <a:rPr lang="ru-RU" sz="1800" b="1" i="1" strike="noStrike" spc="-1">
                <a:solidFill>
                  <a:srgbClr val="000000"/>
                </a:solidFill>
                <a:latin typeface="Times New Roman"/>
                <a:ea typeface="DejaVu Sans"/>
              </a:rPr>
              <a:t>sudo dd if=/dev/zero of=/dev/sdx</a:t>
            </a:r>
            <a:endParaRPr lang="ru-RU" sz="1800" b="0" strike="noStrike" spc="-1">
              <a:latin typeface="Arial"/>
            </a:endParaRPr>
          </a:p>
          <a:p>
            <a:pPr algn="just">
              <a:lnSpc>
                <a:spcPct val="100000"/>
              </a:lnSpc>
              <a:buNone/>
            </a:pP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Чтобы использовать случайные данные, вместо этого:</a:t>
            </a:r>
            <a:endParaRPr lang="ru-RU" sz="1800" b="0" strike="noStrike" spc="-1">
              <a:latin typeface="Arial"/>
            </a:endParaRPr>
          </a:p>
          <a:p>
            <a:pPr algn="just">
              <a:lnSpc>
                <a:spcPct val="100000"/>
              </a:lnSpc>
              <a:buNone/>
            </a:pPr>
            <a:endParaRPr lang="ru-RU" sz="1800" b="0" strike="noStrike" spc="-1">
              <a:latin typeface="Arial"/>
            </a:endParaRPr>
          </a:p>
          <a:p>
            <a:pPr algn="just">
              <a:lnSpc>
                <a:spcPct val="100000"/>
              </a:lnSpc>
              <a:buNone/>
            </a:pPr>
            <a:r>
              <a:rPr lang="ru-RU" sz="1800" b="1" i="1" strike="noStrike" spc="-1">
                <a:solidFill>
                  <a:srgbClr val="000000"/>
                </a:solidFill>
                <a:latin typeface="Times New Roman"/>
                <a:ea typeface="DejaVu Sans"/>
              </a:rPr>
              <a:t>sudo dd if=/dev/urandom of=/dev/sdx</a:t>
            </a:r>
            <a:endParaRPr lang="ru-RU" sz="1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302" name="Прямоугольник 301"/>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0" i="1" u="sng" strike="noStrike" spc="-1">
                <a:solidFill>
                  <a:srgbClr val="000000"/>
                </a:solidFill>
                <a:uFillTx/>
                <a:latin typeface="Times New Roman"/>
                <a:ea typeface="DejaVu Sans"/>
              </a:rPr>
              <a:t>	</a:t>
            </a:r>
            <a:r>
              <a:rPr lang="ru-RU" sz="2600" b="1" i="1" u="sng" strike="noStrike" spc="-1">
                <a:solidFill>
                  <a:srgbClr val="000000"/>
                </a:solidFill>
                <a:uFillTx/>
                <a:latin typeface="Times New Roman"/>
                <a:ea typeface="DejaVu Sans"/>
              </a:rPr>
              <a:t>Злоупотребление властью.</a:t>
            </a:r>
            <a:r>
              <a:rPr lang="ru-RU" sz="2600" b="0" strike="noStrike" spc="-1">
                <a:solidFill>
                  <a:srgbClr val="000000"/>
                </a:solidFill>
                <a:latin typeface="Times New Roman"/>
                <a:ea typeface="DejaVu Sans"/>
              </a:rPr>
              <a:t> Злоумышленник, использующий ошибки в рейтинге программного обеспечения ОС или политике безопасности, имеет полномочия, превышающие полномочия, предоставленные ему в соответствии с политикой безопасности. Обычно это достигается запуском программы от имени другого пользователя.</a:t>
            </a:r>
            <a:endParaRPr lang="ru-RU" sz="2600" b="0" strike="noStrike" spc="-1">
              <a:latin typeface="Arial"/>
            </a:endParaRPr>
          </a:p>
        </p:txBody>
      </p:sp>
      <p:pic>
        <p:nvPicPr>
          <p:cNvPr id="303" name="Рисунок 302"/>
          <p:cNvPicPr/>
          <p:nvPr/>
        </p:nvPicPr>
        <p:blipFill>
          <a:blip r:embed="rId2"/>
          <a:stretch/>
        </p:blipFill>
        <p:spPr>
          <a:xfrm>
            <a:off x="6072840" y="3240000"/>
            <a:ext cx="1666080" cy="19789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305" name="Прямоугольник 304"/>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0" i="1" u="sng" strike="noStrike" spc="-1">
                <a:solidFill>
                  <a:srgbClr val="000000"/>
                </a:solidFill>
                <a:uFillTx/>
                <a:latin typeface="Times New Roman"/>
                <a:ea typeface="DejaVu Sans"/>
              </a:rPr>
              <a:t>	</a:t>
            </a:r>
            <a:r>
              <a:rPr lang="ru-RU" sz="2600" b="1" i="1" u="sng" strike="noStrike" spc="-1">
                <a:solidFill>
                  <a:srgbClr val="000000"/>
                </a:solidFill>
                <a:uFillTx/>
                <a:latin typeface="Times New Roman"/>
                <a:ea typeface="DejaVu Sans"/>
              </a:rPr>
              <a:t>Закладки программы.</a:t>
            </a:r>
            <a:r>
              <a:rPr lang="ru-RU" sz="2600" b="0" strike="noStrike" spc="-1">
                <a:solidFill>
                  <a:srgbClr val="000000"/>
                </a:solidFill>
                <a:latin typeface="Times New Roman"/>
                <a:ea typeface="DejaVu Sans"/>
              </a:rPr>
              <a:t> Программные закладки, встроенные в ОС, программно не отличаются от закладок других классов.</a:t>
            </a:r>
            <a:endParaRPr lang="ru-RU" sz="2600" b="0" strike="noStrike" spc="-1">
              <a:latin typeface="Arial"/>
            </a:endParaRPr>
          </a:p>
        </p:txBody>
      </p:sp>
      <p:pic>
        <p:nvPicPr>
          <p:cNvPr id="306" name="Рисунок 305"/>
          <p:cNvPicPr/>
          <p:nvPr/>
        </p:nvPicPr>
        <p:blipFill>
          <a:blip r:embed="rId2"/>
          <a:stretch/>
        </p:blipFill>
        <p:spPr>
          <a:xfrm>
            <a:off x="5089680" y="1394640"/>
            <a:ext cx="4761000" cy="397044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308" name="Прямоугольник 307"/>
          <p:cNvSpPr/>
          <p:nvPr/>
        </p:nvSpPr>
        <p:spPr>
          <a:xfrm>
            <a:off x="180000" y="63000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0" i="1" u="sng" strike="noStrike" spc="-1">
                <a:solidFill>
                  <a:srgbClr val="000000"/>
                </a:solidFill>
                <a:uFillTx/>
                <a:latin typeface="Times New Roman"/>
                <a:ea typeface="DejaVu Sans"/>
              </a:rPr>
              <a:t>	</a:t>
            </a:r>
            <a:r>
              <a:rPr lang="ru-RU" sz="2600" b="1" i="1" u="sng" strike="noStrike" spc="-1">
                <a:solidFill>
                  <a:srgbClr val="000000"/>
                </a:solidFill>
                <a:uFillTx/>
                <a:latin typeface="Times New Roman"/>
                <a:ea typeface="DejaVu Sans"/>
              </a:rPr>
              <a:t>Жадные программы</a:t>
            </a:r>
            <a:r>
              <a:rPr lang="ru-RU" sz="2600" b="0" strike="noStrike" spc="-1">
                <a:solidFill>
                  <a:srgbClr val="000000"/>
                </a:solidFill>
                <a:latin typeface="Times New Roman"/>
                <a:ea typeface="DejaVu Sans"/>
              </a:rPr>
              <a:t> — это программы, которые намеренно потребляют большие ресурсы компьютера, чтобы создать медленную работу других программ. Запуск жадной программы может привести к сбою ОС.</a:t>
            </a:r>
            <a:endParaRPr lang="ru-RU" sz="2600" b="0" strike="noStrike" spc="-1">
              <a:latin typeface="Arial"/>
            </a:endParaRPr>
          </a:p>
        </p:txBody>
      </p:sp>
      <p:pic>
        <p:nvPicPr>
          <p:cNvPr id="309" name="Рисунок 308"/>
          <p:cNvPicPr/>
          <p:nvPr/>
        </p:nvPicPr>
        <p:blipFill>
          <a:blip r:embed="rId2"/>
          <a:stretch/>
        </p:blipFill>
        <p:spPr>
          <a:xfrm>
            <a:off x="4500000" y="2603160"/>
            <a:ext cx="3800520" cy="237852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Угрозы операционных  систем в среде виртуализации.</a:t>
            </a:r>
            <a:endParaRPr lang="ru-RU" sz="2600" b="0" strike="noStrike" spc="-1">
              <a:latin typeface="Arial"/>
            </a:endParaRPr>
          </a:p>
        </p:txBody>
      </p:sp>
      <p:sp>
        <p:nvSpPr>
          <p:cNvPr id="313" name="Прямоугольник 312"/>
          <p:cNvSpPr/>
          <p:nvPr/>
        </p:nvSpPr>
        <p:spPr>
          <a:xfrm>
            <a:off x="360000" y="984240"/>
            <a:ext cx="9358920" cy="3397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ru-RU" sz="2600" b="1" strike="noStrike" spc="-1">
                <a:solidFill>
                  <a:srgbClr val="000000"/>
                </a:solidFill>
                <a:latin typeface="Times New Roman"/>
                <a:ea typeface="Times New Roman"/>
              </a:rPr>
              <a:t>	</a:t>
            </a:r>
            <a:r>
              <a:rPr lang="ru-RU" sz="2600" b="1" i="1" u="sng" strike="noStrike" spc="-1">
                <a:solidFill>
                  <a:srgbClr val="000000"/>
                </a:solidFill>
                <a:uFillTx/>
                <a:latin typeface="Times New Roman"/>
                <a:ea typeface="Times New Roman"/>
              </a:rPr>
              <a:t>Kaspersky</a:t>
            </a:r>
            <a:endParaRPr lang="ru-RU" sz="2600" b="0" strike="noStrike" spc="-1">
              <a:latin typeface="Arial"/>
            </a:endParaRPr>
          </a:p>
          <a:p>
            <a:pPr algn="just">
              <a:lnSpc>
                <a:spcPct val="100000"/>
              </a:lnSpc>
              <a:buNone/>
            </a:pPr>
            <a:r>
              <a:rPr lang="ru-RU" sz="2400" b="0" strike="noStrike" spc="-1">
                <a:solidFill>
                  <a:srgbClr val="000000"/>
                </a:solidFill>
                <a:latin typeface="Times New Roman"/>
                <a:ea typeface="Times New Roman"/>
              </a:rPr>
              <a:t>	</a:t>
            </a:r>
            <a:r>
              <a:rPr lang="ru-RU" sz="2400" b="0" i="1" strike="noStrike" spc="-1">
                <a:solidFill>
                  <a:srgbClr val="000000"/>
                </a:solidFill>
                <a:latin typeface="Times New Roman"/>
                <a:ea typeface="Times New Roman"/>
              </a:rPr>
              <a:t>Есть распространенное мнение, что виртуализация значительно снижает риски от киберугроз. Действительно, на виртуальной машине, как правило, не хранятся данные. И даже если ее пользователь случайно активирует трояна, то все вредоносные изменения автоматом исчезнут после перезапуска: гипервизор просто поднимет свежую машину из образа. Однако, как показывает практика, шифровальщики могут атаковать и виртуальную инфраструктуру. Конкретный пример — атака через уязвимые версии VMware ESXi, о которой не так давно писали в издании </a:t>
            </a:r>
            <a:r>
              <a:rPr lang="ru-RU" sz="2400" b="1" i="1" u="sng" strike="noStrike" spc="-1">
                <a:solidFill>
                  <a:srgbClr val="000000"/>
                </a:solidFill>
                <a:uFillTx/>
                <a:latin typeface="Times New Roman"/>
                <a:ea typeface="Times New Roman"/>
              </a:rPr>
              <a:t>ZDNet</a:t>
            </a:r>
            <a:r>
              <a:rPr lang="ru-RU" sz="2400" b="0" i="1" strike="noStrike" spc="-1">
                <a:solidFill>
                  <a:srgbClr val="000000"/>
                </a:solidFill>
                <a:latin typeface="Times New Roman"/>
                <a:ea typeface="Times New Roman"/>
              </a:rPr>
              <a:t>.</a:t>
            </a:r>
            <a:endParaRPr lang="ru-RU"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63" name="Прямоугольник 262"/>
          <p:cNvSpPr/>
          <p:nvPr/>
        </p:nvSpPr>
        <p:spPr>
          <a:xfrm>
            <a:off x="360000" y="108000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1800" b="0" strike="noStrike" spc="-1">
                <a:solidFill>
                  <a:srgbClr val="000000"/>
                </a:solidFill>
                <a:latin typeface="Arial"/>
                <a:ea typeface="DejaVu Sans"/>
              </a:rPr>
              <a:t>	</a:t>
            </a:r>
            <a:r>
              <a:rPr lang="ru-RU" sz="1800" b="1" u="sng" strike="noStrike" spc="-1">
                <a:solidFill>
                  <a:srgbClr val="000000"/>
                </a:solidFill>
                <a:uFillTx/>
                <a:latin typeface="Arial"/>
                <a:ea typeface="DejaVu Sans"/>
              </a:rPr>
              <a:t>CASE</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	Серверные дистрибутивы Linux являются основой большинства дата-центров, а также предприятий различной формы и размера. Кроме этого, на базе этой операционной системы сегодня работает значительная часть сети Интернет, включая серверы таких компаний, как Google, Facebook и Twitter. Поэтому неудивительно, что в течение нескольких предыдущих лет было немало примеров атак, в результате которых понесли убытки пользователи именно этой ОС.</a:t>
            </a:r>
            <a:endParaRPr lang="ru-RU" sz="1800" b="0" strike="noStrike" spc="-1">
              <a:latin typeface="Arial"/>
            </a:endParaRPr>
          </a:p>
          <a:p>
            <a:pPr algn="just">
              <a:lnSpc>
                <a:spcPct val="100000"/>
              </a:lnSpc>
              <a:buNone/>
            </a:pP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	В 2018 году </a:t>
            </a:r>
            <a:r>
              <a:rPr lang="ru-RU" sz="2000" b="0" strike="noStrike" spc="-1">
                <a:solidFill>
                  <a:srgbClr val="000000"/>
                </a:solidFill>
                <a:latin typeface="Times New Roman"/>
                <a:ea typeface="DejaVu Sans"/>
              </a:rPr>
              <a:t>специалисты</a:t>
            </a:r>
            <a:r>
              <a:rPr lang="ru-RU" sz="1800" b="0" strike="noStrike" spc="-1">
                <a:solidFill>
                  <a:srgbClr val="000000"/>
                </a:solidFill>
                <a:latin typeface="Times New Roman"/>
                <a:ea typeface="DejaVu Sans"/>
              </a:rPr>
              <a:t> </a:t>
            </a:r>
            <a:r>
              <a:rPr lang="ru-RU" sz="1800" b="1" u="sng" strike="noStrike" spc="-1">
                <a:solidFill>
                  <a:srgbClr val="000000"/>
                </a:solidFill>
                <a:uFillTx/>
                <a:latin typeface="Times New Roman"/>
                <a:ea typeface="DejaVu Sans"/>
              </a:rPr>
              <a:t>ESET</a:t>
            </a:r>
            <a:r>
              <a:rPr lang="ru-RU" sz="1800" b="0" strike="noStrike" spc="-1">
                <a:solidFill>
                  <a:srgbClr val="000000"/>
                </a:solidFill>
                <a:latin typeface="Times New Roman"/>
                <a:ea typeface="DejaVu Sans"/>
              </a:rPr>
              <a:t> обнаружили </a:t>
            </a:r>
            <a:r>
              <a:rPr lang="ru-RU" sz="1800" b="1" u="sng" strike="noStrike" spc="-1">
                <a:solidFill>
                  <a:srgbClr val="000000"/>
                </a:solidFill>
                <a:uFillTx/>
                <a:latin typeface="Times New Roman"/>
                <a:ea typeface="DejaVu Sans"/>
              </a:rPr>
              <a:t>семейство бэкдоров в OpenSSH</a:t>
            </a:r>
            <a:r>
              <a:rPr lang="ru-RU" sz="1800" b="0" strike="noStrike" spc="-1">
                <a:solidFill>
                  <a:srgbClr val="000000"/>
                </a:solidFill>
                <a:latin typeface="Times New Roman"/>
                <a:ea typeface="DejaVu Sans"/>
              </a:rPr>
              <a:t>, которые злоумышленники использовали для управления от имени администраторов. Исследователи обнаружили 21 семейство вредоносных программ, в том числе десять, которые до этого никогда не были зафиксированы. Это исследование стало результатом трехлетней работы, которая позволила получить большое количество информации об экосистеме вредоносного программного обеспечения для этой операционной системы в целом.</a:t>
            </a:r>
            <a:endParaRPr lang="ru-RU" sz="18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Угрозы операционных  систем в среде виртуализации.</a:t>
            </a:r>
            <a:endParaRPr lang="ru-RU" sz="2600" b="0" strike="noStrike" spc="-1">
              <a:latin typeface="Arial"/>
            </a:endParaRPr>
          </a:p>
        </p:txBody>
      </p:sp>
      <p:sp>
        <p:nvSpPr>
          <p:cNvPr id="315" name="Прямоугольник 314"/>
          <p:cNvSpPr/>
          <p:nvPr/>
        </p:nvSpPr>
        <p:spPr>
          <a:xfrm>
            <a:off x="360000" y="984240"/>
            <a:ext cx="9358920" cy="4100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ru-RU" sz="2600" b="1" strike="noStrike" spc="-1">
                <a:solidFill>
                  <a:srgbClr val="000000"/>
                </a:solidFill>
                <a:latin typeface="Times New Roman"/>
                <a:ea typeface="Times New Roman"/>
              </a:rPr>
              <a:t>	</a:t>
            </a:r>
            <a:r>
              <a:rPr lang="ru-RU" sz="2600" b="1" i="1" u="sng" strike="noStrike" spc="-1">
                <a:solidFill>
                  <a:srgbClr val="000000"/>
                </a:solidFill>
                <a:uFillTx/>
                <a:latin typeface="Times New Roman"/>
                <a:ea typeface="Times New Roman"/>
              </a:rPr>
              <a:t>Kaspersky</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Times New Roman"/>
              </a:rPr>
              <a:t>	</a:t>
            </a:r>
            <a:r>
              <a:rPr lang="ru-RU" sz="2200" b="1" i="1" strike="noStrike" spc="-1">
                <a:solidFill>
                  <a:srgbClr val="000000"/>
                </a:solidFill>
                <a:latin typeface="Times New Roman"/>
                <a:ea typeface="Times New Roman"/>
              </a:rPr>
              <a:t>Гипервизор VMware ESXi</a:t>
            </a:r>
            <a:r>
              <a:rPr lang="ru-RU" sz="2200" b="0" i="1" strike="noStrike" spc="-1">
                <a:solidFill>
                  <a:srgbClr val="000000"/>
                </a:solidFill>
                <a:latin typeface="Times New Roman"/>
                <a:ea typeface="Times New Roman"/>
              </a:rPr>
              <a:t> позволяет множеству виртуальных машин хранить информацию на одном сервере. Осуществляется это через протокол Open SLP (Service Layer Protocol), который, помимо всего прочего, позволяет обнаруживать сетевые устройства без предварительной конфигурации. Речь идет о двух уязвимостях этого протокола — </a:t>
            </a:r>
            <a:r>
              <a:rPr lang="ru-RU" sz="2200" b="1" i="1" strike="noStrike" spc="-1">
                <a:solidFill>
                  <a:srgbClr val="000000"/>
                </a:solidFill>
                <a:latin typeface="Times New Roman"/>
                <a:ea typeface="Times New Roman"/>
              </a:rPr>
              <a:t>CVE-2019-5544</a:t>
            </a:r>
            <a:r>
              <a:rPr lang="ru-RU" sz="2200" b="0" i="1" strike="noStrike" spc="-1">
                <a:solidFill>
                  <a:srgbClr val="000000"/>
                </a:solidFill>
                <a:latin typeface="Times New Roman"/>
                <a:ea typeface="Times New Roman"/>
              </a:rPr>
              <a:t> и </a:t>
            </a:r>
            <a:r>
              <a:rPr lang="ru-RU" sz="2200" b="1" i="1" strike="noStrike" spc="-1">
                <a:solidFill>
                  <a:srgbClr val="000000"/>
                </a:solidFill>
                <a:latin typeface="Times New Roman"/>
                <a:ea typeface="Times New Roman"/>
              </a:rPr>
              <a:t>CVE-2020-3992</a:t>
            </a:r>
            <a:r>
              <a:rPr lang="ru-RU" sz="2200" b="0" i="1" strike="noStrike" spc="-1">
                <a:solidFill>
                  <a:srgbClr val="000000"/>
                </a:solidFill>
                <a:latin typeface="Times New Roman"/>
                <a:ea typeface="Times New Roman"/>
              </a:rPr>
              <a:t>, обе известны уже достаточно давно, и обе не в первый раз используются злоумышленниками. Первая позволяет провести атаку переполнения динамической памяти (heap overflow), а вторая относится к типу Use-After-Free, то есть связана с некорректным использованием той же самой динамической памяти в процессе работы.</a:t>
            </a:r>
            <a:endParaRPr lang="ru-RU" sz="22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Угрозы операционных  систем в среде виртуализации.</a:t>
            </a:r>
            <a:endParaRPr lang="ru-RU" sz="2600" b="0" strike="noStrike" spc="-1">
              <a:latin typeface="Arial"/>
            </a:endParaRPr>
          </a:p>
        </p:txBody>
      </p:sp>
      <p:sp>
        <p:nvSpPr>
          <p:cNvPr id="317" name="Прямоугольник 316"/>
          <p:cNvSpPr/>
          <p:nvPr/>
        </p:nvSpPr>
        <p:spPr>
          <a:xfrm>
            <a:off x="360000" y="984240"/>
            <a:ext cx="9358920" cy="101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ru-RU" sz="3600" b="1" strike="noStrike" spc="-1">
                <a:solidFill>
                  <a:srgbClr val="000000"/>
                </a:solidFill>
                <a:latin typeface="Times New Roman"/>
                <a:ea typeface="DejaVu Sans"/>
              </a:rPr>
              <a:t>	</a:t>
            </a:r>
            <a:endParaRPr lang="ru-RU" sz="3600" b="0" strike="noStrike" spc="-1">
              <a:latin typeface="Arial"/>
            </a:endParaRPr>
          </a:p>
          <a:p>
            <a:pPr>
              <a:lnSpc>
                <a:spcPct val="100000"/>
              </a:lnSpc>
              <a:buNone/>
            </a:pPr>
            <a:r>
              <a:rPr lang="ru-RU" sz="3600" b="1" strike="noStrike" spc="-1">
                <a:solidFill>
                  <a:srgbClr val="000000"/>
                </a:solidFill>
                <a:latin typeface="Times New Roman"/>
                <a:ea typeface="Times New Roman"/>
              </a:rPr>
              <a:t>Области воздействия</a:t>
            </a:r>
            <a:endParaRPr lang="ru-RU" sz="3600" b="0" strike="noStrike" spc="-1">
              <a:latin typeface="Arial"/>
            </a:endParaRPr>
          </a:p>
        </p:txBody>
      </p:sp>
      <p:sp>
        <p:nvSpPr>
          <p:cNvPr id="318" name="Прямоугольник 317"/>
          <p:cNvSpPr/>
          <p:nvPr/>
        </p:nvSpPr>
        <p:spPr>
          <a:xfrm>
            <a:off x="360000" y="2072520"/>
            <a:ext cx="5104080" cy="359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Times New Roman"/>
              </a:rPr>
              <a:t>Дисковое пространство</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Times New Roman"/>
              </a:rPr>
              <a:t>Оперативная память</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Times New Roman"/>
              </a:rPr>
              <a:t>Процессора</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Times New Roman"/>
              </a:rPr>
              <a:t>Сеть</a:t>
            </a:r>
            <a:endParaRPr lang="ru-RU" sz="3600" b="0" strike="noStrike" spc="-1">
              <a:latin typeface="Arial"/>
            </a:endParaRPr>
          </a:p>
        </p:txBody>
      </p:sp>
      <p:pic>
        <p:nvPicPr>
          <p:cNvPr id="319" name="Рисунок 318"/>
          <p:cNvPicPr/>
          <p:nvPr/>
        </p:nvPicPr>
        <p:blipFill>
          <a:blip r:embed="rId2"/>
          <a:stretch/>
        </p:blipFill>
        <p:spPr>
          <a:xfrm>
            <a:off x="5940000" y="1248480"/>
            <a:ext cx="3778920" cy="377892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Угрозы операционных  систем в среде виртуализации.</a:t>
            </a:r>
            <a:endParaRPr lang="ru-RU" sz="2600" b="0" strike="noStrike" spc="-1">
              <a:latin typeface="Arial"/>
            </a:endParaRPr>
          </a:p>
        </p:txBody>
      </p:sp>
      <p:sp>
        <p:nvSpPr>
          <p:cNvPr id="321" name="Прямоугольник 320"/>
          <p:cNvSpPr/>
          <p:nvPr/>
        </p:nvSpPr>
        <p:spPr>
          <a:xfrm>
            <a:off x="360000" y="984240"/>
            <a:ext cx="9358920" cy="101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ru-RU" sz="3600" b="1" strike="noStrike" spc="-1">
                <a:solidFill>
                  <a:srgbClr val="000000"/>
                </a:solidFill>
                <a:latin typeface="Times New Roman"/>
                <a:ea typeface="DejaVu Sans"/>
              </a:rPr>
              <a:t>	</a:t>
            </a:r>
            <a:endParaRPr lang="ru-RU" sz="3600" b="0" strike="noStrike" spc="-1">
              <a:latin typeface="Arial"/>
            </a:endParaRPr>
          </a:p>
          <a:p>
            <a:pPr>
              <a:lnSpc>
                <a:spcPct val="100000"/>
              </a:lnSpc>
              <a:buNone/>
            </a:pPr>
            <a:r>
              <a:rPr lang="ru-RU" sz="3600" b="1" strike="noStrike" spc="-1">
                <a:solidFill>
                  <a:srgbClr val="000000"/>
                </a:solidFill>
                <a:latin typeface="Times New Roman"/>
                <a:ea typeface="DejaVu Sans"/>
              </a:rPr>
              <a:t>Источники воздействия</a:t>
            </a:r>
            <a:endParaRPr lang="ru-RU" sz="3600" b="0" strike="noStrike" spc="-1">
              <a:latin typeface="Arial"/>
            </a:endParaRPr>
          </a:p>
        </p:txBody>
      </p:sp>
      <p:sp>
        <p:nvSpPr>
          <p:cNvPr id="322" name="Прямоугольник 321"/>
          <p:cNvSpPr/>
          <p:nvPr/>
        </p:nvSpPr>
        <p:spPr>
          <a:xfrm>
            <a:off x="360000" y="1982520"/>
            <a:ext cx="5104080" cy="359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DejaVu Sans"/>
              </a:rPr>
              <a:t>Виртуальные машины</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DejaVu Sans"/>
              </a:rPr>
              <a:t>Гипервизоры</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DejaVu Sans"/>
              </a:rPr>
              <a:t>Менеджмент машина</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3600" b="0" strike="noStrike" spc="-1">
                <a:solidFill>
                  <a:srgbClr val="000000"/>
                </a:solidFill>
                <a:latin typeface="Times New Roman"/>
                <a:ea typeface="DejaVu Sans"/>
              </a:rPr>
              <a:t>Внешней сетевой периметр</a:t>
            </a:r>
            <a:endParaRPr lang="ru-RU" sz="3600" b="0" strike="noStrike" spc="-1">
              <a:latin typeface="Arial"/>
            </a:endParaRPr>
          </a:p>
        </p:txBody>
      </p:sp>
      <p:pic>
        <p:nvPicPr>
          <p:cNvPr id="323" name="Рисунок 322"/>
          <p:cNvPicPr/>
          <p:nvPr/>
        </p:nvPicPr>
        <p:blipFill>
          <a:blip r:embed="rId2"/>
          <a:stretch/>
        </p:blipFill>
        <p:spPr>
          <a:xfrm>
            <a:off x="5940000" y="1440000"/>
            <a:ext cx="3778920" cy="377892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Угрозы операционных  систем в среде виртуализации.</a:t>
            </a:r>
            <a:endParaRPr lang="ru-RU" sz="2600" b="0" strike="noStrike" spc="-1">
              <a:latin typeface="Arial"/>
            </a:endParaRPr>
          </a:p>
        </p:txBody>
      </p:sp>
      <p:sp>
        <p:nvSpPr>
          <p:cNvPr id="325" name="Прямоугольник 324"/>
          <p:cNvSpPr/>
          <p:nvPr/>
        </p:nvSpPr>
        <p:spPr>
          <a:xfrm>
            <a:off x="360000" y="788040"/>
            <a:ext cx="9358920" cy="101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ru-RU" sz="3600" b="1" strike="noStrike" spc="-1">
                <a:solidFill>
                  <a:srgbClr val="000000"/>
                </a:solidFill>
                <a:latin typeface="Times New Roman"/>
                <a:ea typeface="DejaVu Sans"/>
              </a:rPr>
              <a:t>	</a:t>
            </a:r>
            <a:endParaRPr lang="ru-RU" sz="3600" b="0" strike="noStrike" spc="-1">
              <a:latin typeface="Arial"/>
            </a:endParaRPr>
          </a:p>
          <a:p>
            <a:pPr>
              <a:lnSpc>
                <a:spcPct val="100000"/>
              </a:lnSpc>
              <a:buNone/>
            </a:pPr>
            <a:r>
              <a:rPr lang="ru-RU" sz="3600" b="1" strike="noStrike" spc="-1">
                <a:solidFill>
                  <a:srgbClr val="000000"/>
                </a:solidFill>
                <a:latin typeface="Times New Roman"/>
                <a:ea typeface="Times New Roman"/>
              </a:rPr>
              <a:t>Способы внедрения вредоносного ПО</a:t>
            </a:r>
            <a:endParaRPr lang="ru-RU" sz="3600" b="0" strike="noStrike" spc="-1">
              <a:latin typeface="Arial"/>
            </a:endParaRPr>
          </a:p>
        </p:txBody>
      </p:sp>
      <p:sp>
        <p:nvSpPr>
          <p:cNvPr id="326" name="Прямоугольник 325"/>
          <p:cNvSpPr/>
          <p:nvPr/>
        </p:nvSpPr>
        <p:spPr>
          <a:xfrm>
            <a:off x="360000" y="1980000"/>
            <a:ext cx="9358920" cy="227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16000" indent="-216000">
              <a:lnSpc>
                <a:spcPct val="100000"/>
              </a:lnSpc>
              <a:spcBef>
                <a:spcPts val="1001"/>
              </a:spcBef>
              <a:buClr>
                <a:srgbClr val="000000"/>
              </a:buClr>
              <a:buSzPct val="45000"/>
              <a:buFont typeface="Wingdings" charset="2"/>
              <a:buChar char=""/>
            </a:pPr>
            <a:r>
              <a:rPr lang="ru-RU" sz="3600" b="0" strike="noStrike" spc="-1">
                <a:solidFill>
                  <a:srgbClr val="000000"/>
                </a:solidFill>
                <a:latin typeface="TimesNewRoman"/>
                <a:ea typeface="Times New Roman"/>
              </a:rPr>
              <a:t>Из дисков подгружаемых в виртуализацию</a:t>
            </a:r>
            <a:endParaRPr lang="ru-RU" sz="3600" b="0" strike="noStrike" spc="-1">
              <a:latin typeface="Arial"/>
            </a:endParaRPr>
          </a:p>
          <a:p>
            <a:pPr marL="216000" indent="-216000">
              <a:lnSpc>
                <a:spcPct val="100000"/>
              </a:lnSpc>
              <a:spcBef>
                <a:spcPts val="1001"/>
              </a:spcBef>
              <a:buClr>
                <a:srgbClr val="000000"/>
              </a:buClr>
              <a:buSzPct val="45000"/>
              <a:buFont typeface="Wingdings" charset="2"/>
              <a:buChar char=""/>
            </a:pPr>
            <a:r>
              <a:rPr lang="ru-RU" sz="3600" b="0" strike="noStrike" spc="-1">
                <a:solidFill>
                  <a:srgbClr val="000000"/>
                </a:solidFill>
                <a:latin typeface="TimesNewRoman"/>
                <a:ea typeface="Times New Roman"/>
              </a:rPr>
              <a:t>При повседневной работе с </a:t>
            </a:r>
            <a:r>
              <a:rPr lang="en-US" sz="3600" b="0" strike="noStrike" spc="-1">
                <a:solidFill>
                  <a:srgbClr val="000000"/>
                </a:solidFill>
                <a:latin typeface="TimesNewRoman"/>
                <a:ea typeface="Times New Roman"/>
              </a:rPr>
              <a:t>VM (</a:t>
            </a:r>
            <a:r>
              <a:rPr lang="ru-RU" sz="3600" b="0" strike="noStrike" spc="-1">
                <a:solidFill>
                  <a:srgbClr val="000000"/>
                </a:solidFill>
                <a:latin typeface="TimesNewRoman"/>
                <a:ea typeface="Times New Roman"/>
              </a:rPr>
              <a:t>установка зависимостей, обновление</a:t>
            </a:r>
            <a:r>
              <a:rPr lang="en-US" sz="3600" b="0" strike="noStrike" spc="-1">
                <a:solidFill>
                  <a:srgbClr val="000000"/>
                </a:solidFill>
                <a:latin typeface="TimesNewRoman"/>
                <a:ea typeface="Times New Roman"/>
              </a:rPr>
              <a:t>)</a:t>
            </a:r>
            <a:endParaRPr lang="ru-RU" sz="3600" b="0" strike="noStrike" spc="-1">
              <a:latin typeface="Arial"/>
            </a:endParaRPr>
          </a:p>
          <a:p>
            <a:pPr marL="216000" indent="-216000">
              <a:lnSpc>
                <a:spcPct val="100000"/>
              </a:lnSpc>
              <a:spcBef>
                <a:spcPts val="1001"/>
              </a:spcBef>
              <a:buClr>
                <a:srgbClr val="000000"/>
              </a:buClr>
              <a:buSzPct val="45000"/>
              <a:buFont typeface="Wingdings" charset="2"/>
              <a:buChar char=""/>
            </a:pPr>
            <a:r>
              <a:rPr lang="ru-RU" sz="3600" b="0" strike="noStrike" spc="-1">
                <a:solidFill>
                  <a:srgbClr val="000000"/>
                </a:solidFill>
                <a:latin typeface="TimesNewRoman"/>
                <a:ea typeface="Times New Roman"/>
              </a:rPr>
              <a:t>Из образов для разворота </a:t>
            </a:r>
            <a:r>
              <a:rPr lang="en-US" sz="3600" b="0" strike="noStrike" spc="-1">
                <a:solidFill>
                  <a:srgbClr val="000000"/>
                </a:solidFill>
                <a:latin typeface="TimesNewRoman"/>
                <a:ea typeface="Times New Roman"/>
              </a:rPr>
              <a:t>VM</a:t>
            </a:r>
            <a:endParaRPr lang="ru-RU" sz="36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Угрозы операционных  систем в среде виртуализации.</a:t>
            </a:r>
            <a:endParaRPr lang="ru-RU" sz="2600" b="0" strike="noStrike" spc="-1">
              <a:latin typeface="Arial"/>
            </a:endParaRPr>
          </a:p>
        </p:txBody>
      </p:sp>
      <p:sp>
        <p:nvSpPr>
          <p:cNvPr id="328" name="Прямоугольник 327"/>
          <p:cNvSpPr/>
          <p:nvPr/>
        </p:nvSpPr>
        <p:spPr>
          <a:xfrm>
            <a:off x="360000" y="788040"/>
            <a:ext cx="9358920" cy="101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buNone/>
            </a:pPr>
            <a:r>
              <a:rPr lang="ru-RU" sz="3600" b="1" strike="noStrike" spc="-1">
                <a:solidFill>
                  <a:srgbClr val="000000"/>
                </a:solidFill>
                <a:latin typeface="Times New Roman"/>
                <a:ea typeface="DejaVu Sans"/>
              </a:rPr>
              <a:t>	</a:t>
            </a:r>
            <a:endParaRPr lang="ru-RU" sz="3600" b="0" strike="noStrike" spc="-1">
              <a:latin typeface="Arial"/>
            </a:endParaRPr>
          </a:p>
          <a:p>
            <a:pPr>
              <a:lnSpc>
                <a:spcPct val="100000"/>
              </a:lnSpc>
              <a:buNone/>
            </a:pPr>
            <a:r>
              <a:rPr lang="ru-RU" sz="3600" b="1" strike="noStrike" spc="-1">
                <a:solidFill>
                  <a:srgbClr val="000000"/>
                </a:solidFill>
                <a:latin typeface="Times New Roman"/>
                <a:ea typeface="DejaVu Sans"/>
              </a:rPr>
              <a:t>Необходимо использовать:</a:t>
            </a:r>
            <a:endParaRPr lang="ru-RU" sz="3600" b="0" strike="noStrike" spc="-1">
              <a:latin typeface="Arial"/>
            </a:endParaRPr>
          </a:p>
          <a:p>
            <a:pPr marL="216000" indent="-216000">
              <a:lnSpc>
                <a:spcPct val="100000"/>
              </a:lnSpc>
              <a:buClr>
                <a:srgbClr val="000000"/>
              </a:buClr>
              <a:buSzPct val="45000"/>
              <a:buFont typeface="Wingdings" charset="2"/>
              <a:buChar char=""/>
            </a:pPr>
            <a:r>
              <a:rPr lang="ru-RU" sz="2000" b="0" strike="noStrike" spc="-1">
                <a:solidFill>
                  <a:srgbClr val="000000"/>
                </a:solidFill>
                <a:latin typeface="Times New Roman"/>
                <a:ea typeface="Times New Roman"/>
              </a:rPr>
              <a:t>программные продукты для анализа трафика и предотвращения вторжений, разработанные специально для виртуальной среды;</a:t>
            </a:r>
            <a:endParaRPr lang="ru-RU" sz="2000" b="0" strike="noStrike" spc="-1">
              <a:latin typeface="Arial"/>
            </a:endParaRPr>
          </a:p>
          <a:p>
            <a:pPr marL="216000" indent="-216000">
              <a:lnSpc>
                <a:spcPct val="100000"/>
              </a:lnSpc>
              <a:buClr>
                <a:srgbClr val="000000"/>
              </a:buClr>
              <a:buSzPct val="45000"/>
              <a:buFont typeface="Wingdings" charset="2"/>
              <a:buChar char=""/>
            </a:pPr>
            <a:r>
              <a:rPr lang="ru-RU" sz="2000" b="0" strike="noStrike" spc="-1">
                <a:solidFill>
                  <a:srgbClr val="000000"/>
                </a:solidFill>
                <a:latin typeface="Times New Roman"/>
                <a:ea typeface="Times New Roman"/>
              </a:rPr>
              <a:t> ПО для разграничения прав доступа к виртуальной инфраструктуре;</a:t>
            </a:r>
            <a:endParaRPr lang="ru-RU" sz="2000" b="0" strike="noStrike" spc="-1">
              <a:latin typeface="Arial"/>
            </a:endParaRPr>
          </a:p>
          <a:p>
            <a:pPr marL="216000" indent="-216000">
              <a:lnSpc>
                <a:spcPct val="100000"/>
              </a:lnSpc>
              <a:buClr>
                <a:srgbClr val="000000"/>
              </a:buClr>
              <a:buSzPct val="45000"/>
              <a:buFont typeface="Wingdings" charset="2"/>
              <a:buChar char=""/>
            </a:pPr>
            <a:r>
              <a:rPr lang="ru-RU" sz="2000" b="0" strike="noStrike" spc="-1">
                <a:solidFill>
                  <a:srgbClr val="000000"/>
                </a:solidFill>
                <a:latin typeface="Times New Roman"/>
                <a:ea typeface="Times New Roman"/>
              </a:rPr>
              <a:t> продукты для проведения аудита виртуальной среды на предмет наличия ошибок в конфигурации безопасности;</a:t>
            </a:r>
            <a:endParaRPr lang="ru-RU" sz="2000" b="0" strike="noStrike" spc="-1">
              <a:latin typeface="Arial"/>
            </a:endParaRPr>
          </a:p>
          <a:p>
            <a:pPr marL="216000" indent="-216000">
              <a:lnSpc>
                <a:spcPct val="100000"/>
              </a:lnSpc>
              <a:buClr>
                <a:srgbClr val="000000"/>
              </a:buClr>
              <a:buSzPct val="45000"/>
              <a:buFont typeface="Wingdings" charset="2"/>
              <a:buChar char=""/>
            </a:pPr>
            <a:r>
              <a:rPr lang="ru-RU" sz="2000" b="0" strike="noStrike" spc="-1">
                <a:solidFill>
                  <a:srgbClr val="000000"/>
                </a:solidFill>
                <a:latin typeface="Times New Roman"/>
                <a:ea typeface="Times New Roman"/>
              </a:rPr>
              <a:t> продукты обеспечения безопасного, аппаратно контролируемого подключения терминалов тонкого клиента к ВМ, исполняемым на сервере.</a:t>
            </a:r>
            <a:endParaRPr lang="ru-RU" sz="2000" b="0" strike="noStrike" spc="-1">
              <a:latin typeface="Arial"/>
            </a:endParaRPr>
          </a:p>
        </p:txBody>
      </p:sp>
      <p:sp>
        <p:nvSpPr>
          <p:cNvPr id="329" name="Прямоугольник 328"/>
          <p:cNvSpPr/>
          <p:nvPr/>
        </p:nvSpPr>
        <p:spPr>
          <a:xfrm>
            <a:off x="360000" y="1980000"/>
            <a:ext cx="9358920" cy="227664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179640" y="177480"/>
            <a:ext cx="9064800" cy="1799280"/>
          </a:xfrm>
          <a:prstGeom prst="rect">
            <a:avLst/>
          </a:prstGeom>
          <a:noFill/>
          <a:ln w="0">
            <a:noFill/>
          </a:ln>
        </p:spPr>
        <p:txBody>
          <a:bodyPr lIns="0" tIns="0" rIns="0" bIns="0" anchor="ctr">
            <a:noAutofit/>
          </a:bodyPr>
          <a:lstStyle/>
          <a:p>
            <a:pPr>
              <a:lnSpc>
                <a:spcPct val="100000"/>
              </a:lnSpc>
              <a:buNone/>
            </a:pPr>
            <a:r>
              <a:rPr lang="ru-RU" sz="3200" b="1" u="sng" strike="noStrike" spc="-1">
                <a:solidFill>
                  <a:srgbClr val="FFFFFF"/>
                </a:solidFill>
                <a:uFillTx/>
                <a:latin typeface="Times New Roman"/>
                <a:ea typeface="Times New Roman"/>
              </a:rPr>
              <a:t>ЛЕКЦИЯ 5: </a:t>
            </a:r>
            <a:br/>
            <a:br/>
            <a:r>
              <a:rPr lang="ru-RU" sz="3200" b="1" strike="noStrike" spc="-1">
                <a:solidFill>
                  <a:srgbClr val="FFFFFF"/>
                </a:solidFill>
                <a:latin typeface="Times New Roman"/>
                <a:ea typeface="Times New Roman"/>
              </a:rPr>
              <a:t>РАБОТА С ФАЙЛОВОЙ СИСТЕМОЙ В ОПЕРАЦИОННЫХ СИСТЕМАХ</a:t>
            </a:r>
            <a:endParaRPr lang="ru-RU" sz="3200" b="0" strike="noStrike" spc="-1">
              <a:latin typeface="Arial"/>
            </a:endParaRPr>
          </a:p>
        </p:txBody>
      </p:sp>
      <p:pic>
        <p:nvPicPr>
          <p:cNvPr id="331" name="Рисунок 330"/>
          <p:cNvPicPr/>
          <p:nvPr/>
        </p:nvPicPr>
        <p:blipFill>
          <a:blip r:embed="rId2"/>
          <a:stretch/>
        </p:blipFill>
        <p:spPr>
          <a:xfrm flipH="1">
            <a:off x="5400" y="0"/>
            <a:ext cx="10072800" cy="5663160"/>
          </a:xfrm>
          <a:prstGeom prst="rect">
            <a:avLst/>
          </a:prstGeom>
          <a:ln w="0">
            <a:noFill/>
          </a:ln>
        </p:spPr>
      </p:pic>
      <p:sp>
        <p:nvSpPr>
          <p:cNvPr id="332" name="PlaceHolder 2"/>
          <p:cNvSpPr>
            <a:spLocks noGrp="1"/>
          </p:cNvSpPr>
          <p:nvPr>
            <p:ph type="title"/>
          </p:nvPr>
        </p:nvSpPr>
        <p:spPr>
          <a:xfrm>
            <a:off x="0" y="0"/>
            <a:ext cx="9713520" cy="3591000"/>
          </a:xfrm>
          <a:prstGeom prst="rect">
            <a:avLst/>
          </a:prstGeom>
          <a:noFill/>
          <a:ln w="0">
            <a:noFill/>
          </a:ln>
        </p:spPr>
        <p:txBody>
          <a:bodyPr lIns="0" tIns="0" rIns="0" bIns="0" anchor="ctr">
            <a:noAutofit/>
          </a:bodyPr>
          <a:lstStyle/>
          <a:p>
            <a:pPr>
              <a:lnSpc>
                <a:spcPct val="100000"/>
              </a:lnSpc>
              <a:buNone/>
            </a:pPr>
            <a:r>
              <a:rPr lang="ru-RU" sz="3200" b="1" strike="noStrike" spc="-1">
                <a:solidFill>
                  <a:srgbClr val="000000"/>
                </a:solidFill>
                <a:latin typeface="Times New Roman"/>
                <a:ea typeface="Times New Roman"/>
              </a:rPr>
              <a:t>	СПАСИБО ЗА ВНИМАНИЕ!</a:t>
            </a:r>
            <a:br/>
            <a:r>
              <a:rPr lang="ru-RU" sz="3200" b="1" strike="noStrike" spc="-1">
                <a:solidFill>
                  <a:srgbClr val="000000"/>
                </a:solidFill>
                <a:latin typeface="Times New Roman"/>
                <a:ea typeface="Times New Roman"/>
              </a:rPr>
              <a:t> </a:t>
            </a:r>
            <a:br/>
            <a:r>
              <a:rPr lang="ru-RU" sz="3200" b="1" strike="noStrike" spc="-1">
                <a:solidFill>
                  <a:srgbClr val="000000"/>
                </a:solidFill>
                <a:latin typeface="Times New Roman"/>
                <a:ea typeface="Times New Roman"/>
              </a:rPr>
              <a:t>	</a:t>
            </a:r>
            <a:br/>
            <a:br/>
            <a:endParaRPr lang="ru-RU" sz="3200" b="0" strike="noStrike" spc="-1">
              <a:latin typeface="Arial"/>
            </a:endParaRPr>
          </a:p>
        </p:txBody>
      </p:sp>
      <p:pic>
        <p:nvPicPr>
          <p:cNvPr id="333" name="Рисунок 332"/>
          <p:cNvPicPr/>
          <p:nvPr/>
        </p:nvPicPr>
        <p:blipFill>
          <a:blip r:embed="rId3"/>
          <a:stretch/>
        </p:blipFill>
        <p:spPr>
          <a:xfrm>
            <a:off x="2340000" y="1080000"/>
            <a:ext cx="2856240" cy="47610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65" name="Прямоугольник 264"/>
          <p:cNvSpPr/>
          <p:nvPr/>
        </p:nvSpPr>
        <p:spPr>
          <a:xfrm>
            <a:off x="360000" y="108000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1800" b="0" strike="noStrike" spc="-1">
                <a:solidFill>
                  <a:srgbClr val="000000"/>
                </a:solidFill>
                <a:latin typeface="Arial"/>
                <a:ea typeface="DejaVu Sans"/>
              </a:rPr>
              <a:t>	</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	В ходе анализа бэкдоров специалисты ESET использовали одно из предыдущих исследований — </a:t>
            </a:r>
            <a:r>
              <a:rPr lang="ru-RU" sz="1800" b="1" u="sng" strike="noStrike" spc="-1">
                <a:solidFill>
                  <a:srgbClr val="000000"/>
                </a:solidFill>
                <a:uFillTx/>
                <a:latin typeface="Times New Roman"/>
                <a:ea typeface="DejaVu Sans"/>
              </a:rPr>
              <a:t>операции Windigo</a:t>
            </a:r>
            <a:r>
              <a:rPr lang="ru-RU" sz="1800" b="0" strike="noStrike" spc="-1">
                <a:solidFill>
                  <a:srgbClr val="000000"/>
                </a:solidFill>
                <a:latin typeface="Times New Roman"/>
                <a:ea typeface="DejaVu Sans"/>
              </a:rPr>
              <a:t>, во время которой было заражено более </a:t>
            </a:r>
            <a:r>
              <a:rPr lang="ru-RU" sz="1800" b="1" u="sng" strike="noStrike" spc="-1">
                <a:solidFill>
                  <a:srgbClr val="000000"/>
                </a:solidFill>
                <a:uFillTx/>
                <a:latin typeface="Times New Roman"/>
                <a:ea typeface="DejaVu Sans"/>
              </a:rPr>
              <a:t>25 000 серверов</a:t>
            </a:r>
            <a:r>
              <a:rPr lang="ru-RU" sz="1800" b="0" strike="noStrike" spc="-1">
                <a:solidFill>
                  <a:srgbClr val="000000"/>
                </a:solidFill>
                <a:latin typeface="Times New Roman"/>
                <a:ea typeface="DejaVu Sans"/>
              </a:rPr>
              <a:t>, большинство из которых работали на базе Linux.</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	Windigo была раскрыта</a:t>
            </a:r>
            <a:r>
              <a:rPr lang="ru-RU" sz="1800" b="1" u="sng" strike="noStrike" spc="-1">
                <a:solidFill>
                  <a:srgbClr val="000000"/>
                </a:solidFill>
                <a:uFillTx/>
                <a:latin typeface="Times New Roman"/>
                <a:ea typeface="DejaVu Sans"/>
              </a:rPr>
              <a:t> ESET совместно с CERT-Bund</a:t>
            </a:r>
            <a:r>
              <a:rPr lang="ru-RU" sz="1800" b="0" strike="noStrike" spc="-1">
                <a:solidFill>
                  <a:srgbClr val="000000"/>
                </a:solidFill>
                <a:latin typeface="Times New Roman"/>
                <a:ea typeface="DejaVu Sans"/>
              </a:rPr>
              <a:t>, </a:t>
            </a:r>
            <a:r>
              <a:rPr lang="ru-RU" sz="1800" b="1" u="sng" strike="noStrike" spc="-1">
                <a:solidFill>
                  <a:srgbClr val="000000"/>
                </a:solidFill>
                <a:uFillTx/>
                <a:latin typeface="Times New Roman"/>
                <a:ea typeface="DejaVu Sans"/>
              </a:rPr>
              <a:t>исследовательским центром SNIC и европейской организацией ядерных исследований (CERN)</a:t>
            </a:r>
            <a:r>
              <a:rPr lang="ru-RU" sz="1800" b="0" strike="noStrike" spc="-1">
                <a:solidFill>
                  <a:srgbClr val="000000"/>
                </a:solidFill>
                <a:latin typeface="Times New Roman"/>
                <a:ea typeface="DejaVu Sans"/>
              </a:rPr>
              <a:t>.</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 	Эти машины использовались для кражи учетных данных, проведения спам-кампаний, а также для перенаправления веб-трафика на вредоносные веб-страницы. Для получения контроля над зараженными серверами и кражи данных использовался </a:t>
            </a:r>
            <a:r>
              <a:rPr lang="ru-RU" sz="1800" b="1" u="sng" strike="noStrike" spc="-1">
                <a:solidFill>
                  <a:srgbClr val="000000"/>
                </a:solidFill>
                <a:uFillTx/>
                <a:latin typeface="Times New Roman"/>
                <a:ea typeface="DejaVu Sans"/>
              </a:rPr>
              <a:t>бэкдор Linux/Ebury</a:t>
            </a:r>
            <a:r>
              <a:rPr lang="ru-RU" sz="1800" b="0" strike="noStrike" spc="-1">
                <a:solidFill>
                  <a:srgbClr val="000000"/>
                </a:solidFill>
                <a:latin typeface="Times New Roman"/>
                <a:ea typeface="DejaVu Sans"/>
              </a:rPr>
              <a:t>. Стоит отметить, что этот бэкдор до сих пор обновляется и используется в реальной среде, в частности в 2020 году были выявлены новые образцы.</a:t>
            </a:r>
            <a:endParaRPr lang="ru-RU" sz="1800" b="0" strike="noStrike" spc="-1">
              <a:latin typeface="Arial"/>
            </a:endParaRPr>
          </a:p>
        </p:txBody>
      </p:sp>
      <p:pic>
        <p:nvPicPr>
          <p:cNvPr id="266" name="Рисунок 265"/>
          <p:cNvPicPr/>
          <p:nvPr/>
        </p:nvPicPr>
        <p:blipFill>
          <a:blip r:embed="rId2"/>
          <a:stretch/>
        </p:blipFill>
        <p:spPr>
          <a:xfrm>
            <a:off x="6306840" y="3600000"/>
            <a:ext cx="2012400" cy="16095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68" name="Прямоугольник 267"/>
          <p:cNvSpPr/>
          <p:nvPr/>
        </p:nvSpPr>
        <p:spPr>
          <a:xfrm>
            <a:off x="360000" y="99000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1800" b="0" strike="noStrike" spc="-1">
                <a:solidFill>
                  <a:srgbClr val="000000"/>
                </a:solidFill>
                <a:latin typeface="Arial"/>
                <a:ea typeface="DejaVu Sans"/>
              </a:rPr>
              <a:t>	</a:t>
            </a:r>
            <a:endParaRPr lang="ru-RU" sz="1800" b="0" strike="noStrike" spc="-1">
              <a:latin typeface="Arial"/>
            </a:endParaRPr>
          </a:p>
          <a:p>
            <a:pPr algn="just">
              <a:lnSpc>
                <a:spcPct val="100000"/>
              </a:lnSpc>
              <a:buNone/>
            </a:pPr>
            <a:r>
              <a:rPr lang="ru-RU" sz="1800" b="0" strike="noStrike" spc="-1">
                <a:solidFill>
                  <a:srgbClr val="000000"/>
                </a:solidFill>
                <a:latin typeface="Times New Roman"/>
                <a:ea typeface="DejaVu Sans"/>
              </a:rPr>
              <a:t>	</a:t>
            </a:r>
            <a:r>
              <a:rPr lang="ru-RU" sz="2600" b="1" strike="noStrike" spc="-1">
                <a:solidFill>
                  <a:srgbClr val="000000"/>
                </a:solidFill>
                <a:latin typeface="Times New Roman"/>
                <a:ea typeface="DejaVu Sans"/>
              </a:rPr>
              <a:t>По цели атаки:</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несанкционированное чтение информации;</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несанкционированное изменение информации;</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несанкционированное уничтожение информации;</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полное или частичное уничтожение ОС.</a:t>
            </a:r>
            <a:endParaRPr lang="ru-RU" sz="2600" b="0" strike="noStrike" spc="-1">
              <a:latin typeface="Arial"/>
            </a:endParaRPr>
          </a:p>
        </p:txBody>
      </p:sp>
      <p:pic>
        <p:nvPicPr>
          <p:cNvPr id="269" name="Рисунок 268"/>
          <p:cNvPicPr/>
          <p:nvPr/>
        </p:nvPicPr>
        <p:blipFill>
          <a:blip r:embed="rId2"/>
          <a:stretch/>
        </p:blipFill>
        <p:spPr>
          <a:xfrm flipH="1">
            <a:off x="8145720" y="2880000"/>
            <a:ext cx="1934280" cy="27633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71" name="Прямоугольник 270"/>
          <p:cNvSpPr/>
          <p:nvPr/>
        </p:nvSpPr>
        <p:spPr>
          <a:xfrm>
            <a:off x="180000" y="99000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000" b="0" strike="noStrike" spc="-1">
                <a:solidFill>
                  <a:srgbClr val="000000"/>
                </a:solidFill>
                <a:latin typeface="Arial"/>
                <a:ea typeface="DejaVu Sans"/>
              </a:rPr>
              <a:t>	</a:t>
            </a:r>
            <a:endParaRPr lang="ru-RU" sz="2000" b="0" strike="noStrike" spc="-1">
              <a:latin typeface="Arial"/>
            </a:endParaRPr>
          </a:p>
          <a:p>
            <a:pPr algn="just">
              <a:lnSpc>
                <a:spcPct val="100000"/>
              </a:lnSpc>
              <a:buNone/>
            </a:pPr>
            <a:r>
              <a:rPr lang="ru-RU" sz="2200" b="0" strike="noStrike" spc="-1">
                <a:solidFill>
                  <a:srgbClr val="000000"/>
                </a:solidFill>
                <a:latin typeface="Times New Roman"/>
                <a:ea typeface="DejaVu Sans"/>
              </a:rPr>
              <a:t>	</a:t>
            </a:r>
            <a:r>
              <a:rPr lang="ru-RU" sz="2200" b="1" strike="noStrike" spc="-1">
                <a:solidFill>
                  <a:srgbClr val="000000"/>
                </a:solidFill>
                <a:latin typeface="Times New Roman"/>
                <a:ea typeface="DejaVu Sans"/>
              </a:rPr>
              <a:t>По принципу воздействия на операционную систему:</a:t>
            </a:r>
            <a:endParaRPr lang="ru-RU" sz="2200" b="0" strike="noStrike" spc="-1">
              <a:latin typeface="Arial"/>
            </a:endParaRPr>
          </a:p>
          <a:p>
            <a:pPr marL="216000" indent="-216000" algn="just">
              <a:lnSpc>
                <a:spcPct val="100000"/>
              </a:lnSpc>
              <a:buClr>
                <a:srgbClr val="000000"/>
              </a:buClr>
              <a:buSzPct val="45000"/>
              <a:buFont typeface="Wingdings" charset="2"/>
              <a:buChar char=""/>
            </a:pPr>
            <a:r>
              <a:rPr lang="ru-RU" sz="2000" b="0" strike="noStrike" spc="-1">
                <a:solidFill>
                  <a:srgbClr val="000000"/>
                </a:solidFill>
                <a:latin typeface="Times New Roman"/>
                <a:ea typeface="DejaVu Sans"/>
              </a:rPr>
              <a:t>использование известных (легальных) каналов получения информации;</a:t>
            </a:r>
            <a:endParaRPr lang="ru-RU" sz="2000" b="0" strike="noStrike" spc="-1">
              <a:latin typeface="Arial"/>
            </a:endParaRPr>
          </a:p>
          <a:p>
            <a:pPr marL="216000" indent="-216000" algn="just">
              <a:lnSpc>
                <a:spcPct val="100000"/>
              </a:lnSpc>
              <a:buClr>
                <a:srgbClr val="000000"/>
              </a:buClr>
              <a:buSzPct val="45000"/>
              <a:buFont typeface="Wingdings" charset="2"/>
              <a:buChar char=""/>
            </a:pPr>
            <a:r>
              <a:rPr lang="ru-RU" sz="2000" b="0" strike="noStrike" spc="-1">
                <a:solidFill>
                  <a:srgbClr val="000000"/>
                </a:solidFill>
                <a:latin typeface="Times New Roman"/>
                <a:ea typeface="DejaVu Sans"/>
              </a:rPr>
              <a:t>Например, угроза несанкционированного чтения файла, где пользовательский доступ определен неправильно, то есть доступ разрешен пользователю, которому согласно политике безопасности должно быть отказано в доступе;</a:t>
            </a:r>
            <a:endParaRPr lang="ru-RU" sz="2000" b="0" strike="noStrike" spc="-1">
              <a:latin typeface="Arial"/>
            </a:endParaRPr>
          </a:p>
          <a:p>
            <a:pPr marL="216000" indent="-216000" algn="just">
              <a:lnSpc>
                <a:spcPct val="100000"/>
              </a:lnSpc>
              <a:buClr>
                <a:srgbClr val="000000"/>
              </a:buClr>
              <a:buSzPct val="45000"/>
              <a:buFont typeface="Wingdings" charset="2"/>
              <a:buChar char=""/>
            </a:pPr>
            <a:r>
              <a:rPr lang="ru-RU" sz="2000" b="0" strike="noStrike" spc="-1">
                <a:solidFill>
                  <a:srgbClr val="000000"/>
                </a:solidFill>
                <a:latin typeface="Times New Roman"/>
                <a:ea typeface="DejaVu Sans"/>
              </a:rPr>
              <a:t>использование скрытых каналов для получения информации; например, угроза со стороны злоумышленника, использующего недокументированные возможности ОС;</a:t>
            </a:r>
            <a:endParaRPr lang="ru-RU" sz="2000" b="0" strike="noStrike" spc="-1">
              <a:latin typeface="Arial"/>
            </a:endParaRPr>
          </a:p>
          <a:p>
            <a:pPr marL="216000" indent="-216000" algn="just">
              <a:lnSpc>
                <a:spcPct val="100000"/>
              </a:lnSpc>
              <a:buClr>
                <a:srgbClr val="000000"/>
              </a:buClr>
              <a:buSzPct val="45000"/>
              <a:buFont typeface="Wingdings" charset="2"/>
              <a:buChar char=""/>
            </a:pPr>
            <a:r>
              <a:rPr lang="ru-RU" sz="2000" b="0" strike="noStrike" spc="-1">
                <a:solidFill>
                  <a:srgbClr val="000000"/>
                </a:solidFill>
                <a:latin typeface="Times New Roman"/>
                <a:ea typeface="DejaVu Sans"/>
              </a:rPr>
              <a:t>создание новых каналов получения информации с помощью программных закладок.</a:t>
            </a:r>
            <a:endParaRPr lang="ru-RU" sz="2000" b="0" strike="noStrike" spc="-1">
              <a:latin typeface="Arial"/>
            </a:endParaRPr>
          </a:p>
        </p:txBody>
      </p:sp>
      <p:pic>
        <p:nvPicPr>
          <p:cNvPr id="272" name="Рисунок 271"/>
          <p:cNvPicPr/>
          <p:nvPr/>
        </p:nvPicPr>
        <p:blipFill>
          <a:blip r:embed="rId2"/>
          <a:stretch/>
        </p:blipFill>
        <p:spPr>
          <a:xfrm flipH="1">
            <a:off x="8145720" y="2880000"/>
            <a:ext cx="1934280" cy="2763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74" name="Прямоугольник 273"/>
          <p:cNvSpPr/>
          <p:nvPr/>
        </p:nvSpPr>
        <p:spPr>
          <a:xfrm>
            <a:off x="360000" y="651960"/>
            <a:ext cx="9358920" cy="375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По типу защиты уязвимости, использованной злоумышленником:</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«неадекватная» политика безопасности, в том числе ошибки системного администратора;</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ошибки и недокументированные возможности программного обеспечения ОС, в том числе так называемые люки — случайно или намеренно встроенные в систему «служебные входы», позволяющие обойти систему защиты;</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ранее реализованная программная закладка.</a:t>
            </a:r>
            <a:endParaRPr lang="ru-RU" sz="2600" b="0" strike="noStrike" spc="-1">
              <a:latin typeface="Arial"/>
            </a:endParaRPr>
          </a:p>
        </p:txBody>
      </p:sp>
      <p:pic>
        <p:nvPicPr>
          <p:cNvPr id="275" name="Рисунок 274"/>
          <p:cNvPicPr/>
          <p:nvPr/>
        </p:nvPicPr>
        <p:blipFill>
          <a:blip r:embed="rId2"/>
          <a:stretch/>
        </p:blipFill>
        <p:spPr>
          <a:xfrm flipH="1">
            <a:off x="8186040" y="3504960"/>
            <a:ext cx="1713960" cy="17139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77" name="Прямоугольник 276"/>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По характеру воздействия на операционную систему:</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активное влияние — несанкционированные действия злоумышленника в системе;</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пассивное влияние — несанкционированный мониторинг злоумышленником процессов, происходящих в системе.</a:t>
            </a:r>
            <a:endParaRPr lang="ru-RU" sz="2600" b="0" strike="noStrike" spc="-1">
              <a:latin typeface="Arial"/>
            </a:endParaRPr>
          </a:p>
        </p:txBody>
      </p:sp>
      <p:pic>
        <p:nvPicPr>
          <p:cNvPr id="278" name="Рисунок 277"/>
          <p:cNvPicPr/>
          <p:nvPr/>
        </p:nvPicPr>
        <p:blipFill>
          <a:blip r:embed="rId2"/>
          <a:stretch/>
        </p:blipFill>
        <p:spPr>
          <a:xfrm>
            <a:off x="7733520" y="2520000"/>
            <a:ext cx="2165400" cy="27072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80" name="Прямоугольник 279"/>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1" i="1" u="sng" strike="noStrike" spc="-1">
                <a:solidFill>
                  <a:srgbClr val="000000"/>
                </a:solidFill>
                <a:uFillTx/>
                <a:latin typeface="Times New Roman"/>
                <a:ea typeface="DejaVu Sans"/>
              </a:rPr>
              <a:t>	Сканирование файловой системы.</a:t>
            </a:r>
            <a:r>
              <a:rPr lang="ru-RU" sz="2600" b="0" strike="noStrike" spc="-1">
                <a:solidFill>
                  <a:srgbClr val="000000"/>
                </a:solidFill>
                <a:latin typeface="Times New Roman"/>
                <a:ea typeface="DejaVu Sans"/>
              </a:rPr>
              <a:t> Злоумышленник просматривает файловую систему компьютера и пытается прочитать (скопировать) все файлы подряд. Рано или поздно обнаруживается хотя бы одна ошибка администратора. В результате злоумышленник получает доступ к информации, которая должна быть ему запрещена.</a:t>
            </a:r>
            <a:endParaRPr lang="ru-RU" sz="2600" b="0" strike="noStrike" spc="-1">
              <a:latin typeface="Arial"/>
            </a:endParaRPr>
          </a:p>
        </p:txBody>
      </p:sp>
      <p:pic>
        <p:nvPicPr>
          <p:cNvPr id="281" name="Рисунок 280"/>
          <p:cNvPicPr/>
          <p:nvPr/>
        </p:nvPicPr>
        <p:blipFill>
          <a:blip r:embed="rId2"/>
          <a:stretch/>
        </p:blipFill>
        <p:spPr>
          <a:xfrm flipH="1">
            <a:off x="8281080" y="3116880"/>
            <a:ext cx="1438920" cy="191052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540000" y="450000"/>
            <a:ext cx="8638920" cy="628920"/>
          </a:xfrm>
          <a:prstGeom prst="rect">
            <a:avLst/>
          </a:prstGeom>
          <a:noFill/>
          <a:ln w="0">
            <a:noFill/>
          </a:ln>
        </p:spPr>
        <p:txBody>
          <a:bodyPr lIns="0" tIns="0" rIns="0" bIns="0" anchor="ctr">
            <a:noAutofit/>
          </a:bodyPr>
          <a:lstStyle/>
          <a:p>
            <a:pPr>
              <a:lnSpc>
                <a:spcPct val="100000"/>
              </a:lnSpc>
              <a:buNone/>
            </a:pPr>
            <a:r>
              <a:rPr lang="ru-RU" sz="2600" b="1" strike="noStrike" spc="-1">
                <a:solidFill>
                  <a:srgbClr val="000000"/>
                </a:solidFill>
                <a:latin typeface="Times New Roman"/>
                <a:ea typeface="Times New Roman"/>
              </a:rPr>
              <a:t>Классификация угроз операционных  систем.</a:t>
            </a:r>
            <a:endParaRPr lang="ru-RU" sz="2600" b="0" strike="noStrike" spc="-1">
              <a:latin typeface="Arial"/>
            </a:endParaRPr>
          </a:p>
        </p:txBody>
      </p:sp>
      <p:sp>
        <p:nvSpPr>
          <p:cNvPr id="283" name="Прямоугольник 282"/>
          <p:cNvSpPr/>
          <p:nvPr/>
        </p:nvSpPr>
        <p:spPr>
          <a:xfrm>
            <a:off x="360000" y="651960"/>
            <a:ext cx="9358920" cy="368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buNone/>
            </a:pPr>
            <a:r>
              <a:rPr lang="ru-RU" sz="2600" b="0" strike="noStrike" spc="-1">
                <a:solidFill>
                  <a:srgbClr val="000000"/>
                </a:solidFill>
                <a:latin typeface="Arial"/>
                <a:ea typeface="DejaVu Sans"/>
              </a:rPr>
              <a:t>	</a:t>
            </a:r>
            <a:endParaRPr lang="ru-RU" sz="2600" b="0" strike="noStrike" spc="-1">
              <a:latin typeface="Arial"/>
            </a:endParaRPr>
          </a:p>
          <a:p>
            <a:pPr algn="just">
              <a:lnSpc>
                <a:spcPct val="100000"/>
              </a:lnSpc>
              <a:buNone/>
            </a:pPr>
            <a:r>
              <a:rPr lang="ru-RU" sz="2600" b="1" strike="noStrike" spc="-1">
                <a:solidFill>
                  <a:srgbClr val="000000"/>
                </a:solidFill>
                <a:latin typeface="Times New Roman"/>
                <a:ea typeface="DejaVu Sans"/>
              </a:rPr>
              <a:t>Классификация типичных атак:</a:t>
            </a:r>
            <a:endParaRPr lang="ru-RU" sz="2600" b="0" strike="noStrike" spc="-1">
              <a:latin typeface="Arial"/>
            </a:endParaRPr>
          </a:p>
          <a:p>
            <a:pPr algn="just">
              <a:lnSpc>
                <a:spcPct val="100000"/>
              </a:lnSpc>
              <a:buNone/>
            </a:pPr>
            <a:r>
              <a:rPr lang="ru-RU" sz="2600" b="1" i="1" u="sng" strike="noStrike" spc="-1">
                <a:solidFill>
                  <a:srgbClr val="000000"/>
                </a:solidFill>
                <a:uFillTx/>
                <a:latin typeface="Times New Roman"/>
                <a:ea typeface="DejaVu Sans"/>
              </a:rPr>
              <a:t>	Угадывание пароля.</a:t>
            </a:r>
            <a:r>
              <a:rPr lang="ru-RU" sz="2600" b="0" strike="noStrike" spc="-1">
                <a:solidFill>
                  <a:srgbClr val="000000"/>
                </a:solidFill>
                <a:latin typeface="Times New Roman"/>
                <a:ea typeface="DejaVu Sans"/>
              </a:rPr>
              <a:t> Есть несколько методов подбора паролей пользователей:</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тотальный поиск;</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брутфорс, оптимизированный по статистике появления символов или с помощью словарей;</a:t>
            </a:r>
            <a:endParaRPr lang="ru-RU" sz="2600" b="0" strike="noStrike" spc="-1">
              <a:latin typeface="Arial"/>
            </a:endParaRPr>
          </a:p>
          <a:p>
            <a:pPr marL="216000" indent="-216000" algn="just">
              <a:lnSpc>
                <a:spcPct val="100000"/>
              </a:lnSpc>
              <a:buClr>
                <a:srgbClr val="000000"/>
              </a:buClr>
              <a:buSzPct val="45000"/>
              <a:buFont typeface="Wingdings" charset="2"/>
              <a:buChar char=""/>
            </a:pPr>
            <a:r>
              <a:rPr lang="ru-RU" sz="2600" b="0" strike="noStrike" spc="-1">
                <a:solidFill>
                  <a:srgbClr val="000000"/>
                </a:solidFill>
                <a:latin typeface="Times New Roman"/>
                <a:ea typeface="DejaVu Sans"/>
              </a:rPr>
              <a:t>подбор пароля с учетом знаний о пользователе (его имя, фамилия, дата рождения, номер телефона и т. д.).</a:t>
            </a:r>
            <a:endParaRPr lang="ru-RU" sz="2600" b="0" strike="noStrike" spc="-1">
              <a:latin typeface="Arial"/>
            </a:endParaRPr>
          </a:p>
        </p:txBody>
      </p:sp>
      <p:pic>
        <p:nvPicPr>
          <p:cNvPr id="284" name="Рисунок 283"/>
          <p:cNvPicPr/>
          <p:nvPr/>
        </p:nvPicPr>
        <p:blipFill>
          <a:blip r:embed="rId2"/>
          <a:stretch/>
        </p:blipFill>
        <p:spPr>
          <a:xfrm flipH="1">
            <a:off x="7990200" y="3619440"/>
            <a:ext cx="1427400" cy="135108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1416</Words>
  <Application>Microsoft Office PowerPoint</Application>
  <PresentationFormat>Произвольный</PresentationFormat>
  <Paragraphs>124</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25</vt:i4>
      </vt:variant>
    </vt:vector>
  </HeadingPairs>
  <TitlesOfParts>
    <vt:vector size="32" baseType="lpstr">
      <vt:lpstr>Arial</vt:lpstr>
      <vt:lpstr>Symbol</vt:lpstr>
      <vt:lpstr>Times New Roman</vt:lpstr>
      <vt:lpstr>TimesNewRoman</vt:lpstr>
      <vt:lpstr>Wingdings</vt:lpstr>
      <vt:lpstr>Office Theme</vt:lpstr>
      <vt:lpstr>Office Theme</vt:lpstr>
      <vt:lpstr>Лекция 2 Анализ существующих угроз в операционных системах</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Классификация угроз операционных  систем.</vt:lpstr>
      <vt:lpstr>Угрозы операционных  систем в среде виртуализации.</vt:lpstr>
      <vt:lpstr>Угрозы операционных  систем в среде виртуализации.</vt:lpstr>
      <vt:lpstr>Угрозы операционных  систем в среде виртуализации.</vt:lpstr>
      <vt:lpstr>Угрозы операционных  систем в среде виртуализации.</vt:lpstr>
      <vt:lpstr>Угрозы операционных  систем в среде виртуализации.</vt:lpstr>
      <vt:lpstr>Угрозы операционных  систем в среде виртуализации.</vt:lpstr>
      <vt:lpstr>ЛЕКЦИЯ 5:   РАБОТА С ФАЙЛОВОЙ СИСТЕМОЙ В ОПЕРАЦИОННЫХ СИСТЕМАХ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Grey Elegant</dc:title>
  <dc:subject/>
  <dc:creator/>
  <dc:description/>
  <cp:lastModifiedBy>Владислав Карюкин</cp:lastModifiedBy>
  <cp:revision>31</cp:revision>
  <dcterms:created xsi:type="dcterms:W3CDTF">2022-02-25T04:13:24Z</dcterms:created>
  <dcterms:modified xsi:type="dcterms:W3CDTF">2024-10-31T11:28:59Z</dcterms:modified>
  <dc:language>ru-RU</dc:language>
</cp:coreProperties>
</file>